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1"/>
  </p:notesMasterIdLst>
  <p:sldIdLst>
    <p:sldId id="256" r:id="rId3"/>
    <p:sldId id="257" r:id="rId4"/>
    <p:sldId id="276" r:id="rId5"/>
    <p:sldId id="278" r:id="rId6"/>
    <p:sldId id="281" r:id="rId7"/>
    <p:sldId id="279" r:id="rId8"/>
    <p:sldId id="282" r:id="rId9"/>
    <p:sldId id="280" r:id="rId10"/>
    <p:sldId id="283" r:id="rId11"/>
    <p:sldId id="330" r:id="rId12"/>
    <p:sldId id="288" r:id="rId13"/>
    <p:sldId id="289" r:id="rId14"/>
    <p:sldId id="258" r:id="rId15"/>
    <p:sldId id="259" r:id="rId16"/>
    <p:sldId id="260" r:id="rId17"/>
    <p:sldId id="261" r:id="rId18"/>
    <p:sldId id="262" r:id="rId19"/>
    <p:sldId id="263" r:id="rId20"/>
    <p:sldId id="274" r:id="rId21"/>
    <p:sldId id="287" r:id="rId22"/>
    <p:sldId id="290" r:id="rId23"/>
    <p:sldId id="275" r:id="rId24"/>
    <p:sldId id="284" r:id="rId25"/>
    <p:sldId id="272" r:id="rId26"/>
    <p:sldId id="273" r:id="rId27"/>
    <p:sldId id="325" r:id="rId28"/>
    <p:sldId id="277" r:id="rId29"/>
    <p:sldId id="291" r:id="rId30"/>
    <p:sldId id="264" r:id="rId31"/>
    <p:sldId id="329" r:id="rId32"/>
    <p:sldId id="297" r:id="rId33"/>
    <p:sldId id="305" r:id="rId34"/>
    <p:sldId id="298" r:id="rId35"/>
    <p:sldId id="300" r:id="rId36"/>
    <p:sldId id="302" r:id="rId37"/>
    <p:sldId id="383" r:id="rId38"/>
    <p:sldId id="384" r:id="rId39"/>
    <p:sldId id="303" r:id="rId40"/>
    <p:sldId id="326" r:id="rId41"/>
    <p:sldId id="331" r:id="rId42"/>
    <p:sldId id="332" r:id="rId43"/>
    <p:sldId id="371" r:id="rId44"/>
    <p:sldId id="372" r:id="rId45"/>
    <p:sldId id="370" r:id="rId46"/>
    <p:sldId id="374" r:id="rId47"/>
    <p:sldId id="373" r:id="rId48"/>
    <p:sldId id="375" r:id="rId49"/>
    <p:sldId id="376" r:id="rId50"/>
    <p:sldId id="377" r:id="rId51"/>
    <p:sldId id="379" r:id="rId52"/>
    <p:sldId id="385" r:id="rId53"/>
    <p:sldId id="380" r:id="rId54"/>
    <p:sldId id="378" r:id="rId55"/>
    <p:sldId id="294" r:id="rId56"/>
    <p:sldId id="286" r:id="rId57"/>
    <p:sldId id="386" r:id="rId58"/>
    <p:sldId id="265" r:id="rId59"/>
    <p:sldId id="271" r:id="rId60"/>
    <p:sldId id="267" r:id="rId62"/>
    <p:sldId id="411" r:id="rId63"/>
    <p:sldId id="268" r:id="rId64"/>
    <p:sldId id="292" r:id="rId65"/>
    <p:sldId id="269" r:id="rId6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457" autoAdjust="0"/>
    <p:restoredTop sz="94620" autoAdjust="0"/>
  </p:normalViewPr>
  <p:slideViewPr>
    <p:cSldViewPr>
      <p:cViewPr varScale="1">
        <p:scale>
          <a:sx n="108" d="100"/>
          <a:sy n="108" d="100"/>
        </p:scale>
        <p:origin x="-2028" y="-72"/>
      </p:cViewPr>
      <p:guideLst>
        <p:guide orient="horz" pos="2160"/>
        <p:guide pos="2880"/>
      </p:guideLst>
    </p:cSldViewPr>
  </p:slideViewPr>
  <p:outlineViewPr>
    <p:cViewPr>
      <p:scale>
        <a:sx n="33" d="100"/>
        <a:sy n="33" d="100"/>
      </p:scale>
      <p:origin x="66" y="9474"/>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9" Type="http://schemas.openxmlformats.org/officeDocument/2006/relationships/tableStyles" Target="tableStyles.xml"/><Relationship Id="rId68" Type="http://schemas.openxmlformats.org/officeDocument/2006/relationships/viewProps" Target="viewProps.xml"/><Relationship Id="rId67" Type="http://schemas.openxmlformats.org/officeDocument/2006/relationships/presProps" Target="presProps.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notesMaster" Target="notesMasters/notesMaster1.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79C24C-5CDD-4525-BF70-E1F3E0E98F6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2FCFDD-383B-41DD-95D9-9F119834342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2FCFDD-383B-41DD-95D9-9F119834342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
        <p:nvSpPr>
          <p:cNvPr id="7" name="GSEDS_d46a6755_3cfe6035_1_7"/>
          <p:cNvSpPr txBox="1">
            <a:spLocks noChangeAspect="1"/>
          </p:cNvSpPr>
          <p:nvPr userDrawn="1"/>
        </p:nvSpPr>
        <p:spPr>
          <a:xfrm rot="18900000">
            <a:off x="632460" y="3013502"/>
            <a:ext cx="7879080" cy="830997"/>
          </a:xfrm>
          <a:prstGeom prst="rect">
            <a:avLst/>
          </a:prstGeom>
          <a:noFill/>
        </p:spPr>
        <p:txBody>
          <a:bodyPr vert="horz" wrap="none" rtlCol="0" anchor="ctr" anchorCtr="1">
            <a:spAutoFit/>
          </a:bodyPr>
          <a:lstStyle/>
          <a:p>
            <a:r>
              <a:rPr kumimoji="0" lang="en-US" altLang="zh-CN" sz="4800" b="0" i="0" u="none" normalizeH="0" smtClean="0">
                <a:solidFill>
                  <a:srgbClr val="808080">
                    <a:alpha val="3137"/>
                  </a:srgbClr>
                </a:solidFill>
                <a:latin typeface="宋体" panose="02010600030101010101" pitchFamily="2" charset="-122"/>
                <a:ea typeface="宋体" panose="02010600030101010101" pitchFamily="2" charset="-122"/>
                <a:sym typeface="宋体" panose="02010600030101010101" pitchFamily="2" charset="-122"/>
              </a:rPr>
              <a:t>90175  da hua  2021-06-30</a:t>
            </a:r>
            <a:endParaRPr kumimoji="0" lang="zh-CN" altLang="en-US" sz="4800" b="0" i="0" u="none" normalizeH="0">
              <a:solidFill>
                <a:srgbClr val="808080">
                  <a:alpha val="3137"/>
                </a:srgbClr>
              </a:solidFill>
              <a:latin typeface="宋体" panose="02010600030101010101" pitchFamily="2" charset="-122"/>
              <a:ea typeface="宋体" panose="02010600030101010101" pitchFamily="2" charset="-122"/>
              <a:sym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bupt-xbz.blog.csdn.net/article/details/100096292?utm_medium=distribute.pc_relevant.none-task-blog-2~default~BlogCommendFromBaidu~default-17.control&amp;depth_1-utm_source=distribute.pc_relevant.none-task-blog-2~default~BlogCommendFromBaidu~default-17.contro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GIF"/><Relationship Id="rId1" Type="http://schemas.openxmlformats.org/officeDocument/2006/relationships/image" Target="../media/image18.GIF"/></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slide" Target="slide4.xml"/><Relationship Id="rId1" Type="http://schemas.openxmlformats.org/officeDocument/2006/relationships/slide" Target="slide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8.png"/><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jpeg"/></Relationships>
</file>

<file path=ppt/slides/_rels/slide3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hyperlink" Target="https://www.jianshu.com/p/eb145d7ee1b0" TargetMode="External"/><Relationship Id="rId4" Type="http://schemas.openxmlformats.org/officeDocument/2006/relationships/image" Target="../media/image46.png"/><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hyperlink" Target="https://www.jianshu.com/p/5c445b95cfda" TargetMode="External"/><Relationship Id="rId1" Type="http://schemas.openxmlformats.org/officeDocument/2006/relationships/image" Target="../media/image47.png"/></Relationships>
</file>

<file path=ppt/slides/_rels/slide3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3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png"/><Relationship Id="rId1"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68.png"/><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42.xml.rels><?xml version="1.0" encoding="UTF-8" standalone="yes"?>
<Relationships xmlns="http://schemas.openxmlformats.org/package/2006/relationships"><Relationship Id="rId9" Type="http://schemas.openxmlformats.org/officeDocument/2006/relationships/image" Target="../media/image78.png"/><Relationship Id="rId8" Type="http://schemas.openxmlformats.org/officeDocument/2006/relationships/image" Target="../media/image77.png"/><Relationship Id="rId7" Type="http://schemas.openxmlformats.org/officeDocument/2006/relationships/image" Target="../media/image76.png"/><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3" Type="http://schemas.openxmlformats.org/officeDocument/2006/relationships/image" Target="../media/image72.png"/><Relationship Id="rId2" Type="http://schemas.openxmlformats.org/officeDocument/2006/relationships/image" Target="../media/image71.png"/><Relationship Id="rId10" Type="http://schemas.openxmlformats.org/officeDocument/2006/relationships/slideLayout" Target="../slideLayouts/slideLayout2.xml"/><Relationship Id="rId1" Type="http://schemas.openxmlformats.org/officeDocument/2006/relationships/image" Target="../media/image70.png"/></Relationships>
</file>

<file path=ppt/slides/_rels/slide4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2.png"/><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image" Target="../media/image79.png"/></Relationships>
</file>

<file path=ppt/slides/_rels/slide4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6.png"/><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image" Target="../media/image8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7.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2.png"/><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89.png"/></Relationships>
</file>

<file path=ppt/slides/_rels/slide4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5.png"/><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image" Target="../media/image27.png"/></Relationships>
</file>

<file path=ppt/slides/_rels/slide4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image" Target="../media/image96.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4.png"/><Relationship Id="rId3" Type="http://schemas.openxmlformats.org/officeDocument/2006/relationships/hyperlink" Target="https://blog.csdn.net/danmeng8068/article/details/79442792?utm_medium=distribute.pc_relevant.none-task-blog-2%7Edefault%7EBlogCommendFromMachineLearnPai2%7Edefault-1.control&amp;depth_1-utm_source=distribute.pc_relevant.none-task-blog-2%7Edefault%7EBlogCommend" TargetMode="External"/><Relationship Id="rId2" Type="http://schemas.openxmlformats.org/officeDocument/2006/relationships/image" Target="../media/image103.png"/><Relationship Id="rId1" Type="http://schemas.openxmlformats.org/officeDocument/2006/relationships/image" Target="../media/image102.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5.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6.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7.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108.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2.xml"/><Relationship Id="rId7" Type="http://schemas.openxmlformats.org/officeDocument/2006/relationships/hyperlink" Target="https://tensorflow.google.cn/api_docs/python/tf/keras/metrics" TargetMode="External"/><Relationship Id="rId6" Type="http://schemas.openxmlformats.org/officeDocument/2006/relationships/hyperlink" Target="https://tensorflow.google.cn/api_docs/python/tf/keras/losses" TargetMode="External"/><Relationship Id="rId5" Type="http://schemas.openxmlformats.org/officeDocument/2006/relationships/hyperlink" Target="https://tensorflow.google.cn/api_docs/python/tf/train/GradientDescentOptimizer" TargetMode="External"/><Relationship Id="rId4" Type="http://schemas.openxmlformats.org/officeDocument/2006/relationships/hyperlink" Target="https://tensorflow.google.cn/api_docs/python/tf/train/RMSPropOptimizer" TargetMode="External"/><Relationship Id="rId3" Type="http://schemas.openxmlformats.org/officeDocument/2006/relationships/hyperlink" Target="https://tensorflow.google.cn/api_docs/python/tf/train/AdamOptimizer" TargetMode="External"/><Relationship Id="rId2" Type="http://schemas.openxmlformats.org/officeDocument/2006/relationships/hyperlink" Target="https://tensorflow.google.cn/api_docs/python/tf/train" TargetMode="External"/><Relationship Id="rId1" Type="http://schemas.openxmlformats.org/officeDocument/2006/relationships/hyperlink" Target="https://tensorflow.google.cn/api_docs/python/tf/keras/Model#compile"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0.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tensorflow.google.cn/learn" TargetMode="External"/><Relationship Id="rId1" Type="http://schemas.openxmlformats.org/officeDocument/2006/relationships/hyperlink" Target="https://tf.wiki/"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CNN</a:t>
            </a:r>
            <a:r>
              <a:rPr lang="zh-CN" altLang="en-US" dirty="0" smtClean="0"/>
              <a:t>手写数字识别</a:t>
            </a:r>
            <a:endParaRPr lang="zh-CN" altLang="en-US" dirty="0"/>
          </a:p>
        </p:txBody>
      </p:sp>
      <p:sp>
        <p:nvSpPr>
          <p:cNvPr id="3" name="副标题 2"/>
          <p:cNvSpPr>
            <a:spLocks noGrp="1"/>
          </p:cNvSpPr>
          <p:nvPr>
            <p:ph type="subTitle" idx="1"/>
          </p:nvPr>
        </p:nvSpPr>
        <p:spPr>
          <a:xfrm>
            <a:off x="2771800" y="3886200"/>
            <a:ext cx="5000600" cy="838944"/>
          </a:xfrm>
        </p:spPr>
        <p:txBody>
          <a:bodyPr>
            <a:normAutofit/>
          </a:bodyPr>
          <a:lstStyle/>
          <a:p>
            <a:pPr algn="r"/>
            <a:r>
              <a:rPr lang="en-US" altLang="zh-CN" sz="2400" dirty="0" smtClean="0"/>
              <a:t>--tensorflow.js </a:t>
            </a:r>
            <a:r>
              <a:rPr lang="zh-CN" altLang="en-US" sz="2400" dirty="0" smtClean="0"/>
              <a:t>应用实战入门</a:t>
            </a:r>
            <a:endParaRPr lang="zh-CN" altLang="en-US" sz="24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神经网络的内部计算</a:t>
            </a:r>
            <a:endParaRPr lang="zh-CN" altLang="en-US" dirty="0"/>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13660" y="4277995"/>
            <a:ext cx="3357245" cy="21609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206" y="1625461"/>
            <a:ext cx="3613746" cy="2652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6675" y="1779270"/>
            <a:ext cx="3439795" cy="23641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数字识别的神经网络结构</a:t>
            </a:r>
            <a:endParaRPr lang="zh-CN" altLang="en-US" dirty="0"/>
          </a:p>
        </p:txBody>
      </p:sp>
      <p:sp>
        <p:nvSpPr>
          <p:cNvPr id="3" name="内容占位符 2"/>
          <p:cNvSpPr>
            <a:spLocks noGrp="1"/>
          </p:cNvSpPr>
          <p:nvPr>
            <p:ph idx="1"/>
          </p:nvPr>
        </p:nvSpPr>
        <p:spPr>
          <a:xfrm>
            <a:off x="457200" y="1600200"/>
            <a:ext cx="2890664" cy="4525963"/>
          </a:xfrm>
        </p:spPr>
        <p:txBody>
          <a:bodyPr>
            <a:normAutofit fontScale="92500" lnSpcReduction="20000"/>
          </a:bodyPr>
          <a:lstStyle/>
          <a:p>
            <a:pPr marL="0" indent="0">
              <a:buNone/>
            </a:pPr>
            <a:r>
              <a:rPr lang="en-US" altLang="zh-CN" sz="1400" dirty="0" smtClean="0"/>
              <a:t>1</a:t>
            </a:r>
            <a:r>
              <a:rPr lang="zh-CN" altLang="en-US" sz="1400" dirty="0" smtClean="0"/>
              <a:t>、经过第一层卷积的输出为 </a:t>
            </a:r>
            <a:endParaRPr lang="en-US" altLang="zh-CN" sz="1400" dirty="0" smtClean="0"/>
          </a:p>
          <a:p>
            <a:pPr marL="0" indent="0">
              <a:buNone/>
            </a:pPr>
            <a:r>
              <a:rPr lang="en-US" altLang="zh-CN" sz="1400" dirty="0" smtClean="0"/>
              <a:t>[26 </a:t>
            </a:r>
            <a:r>
              <a:rPr lang="en-US" altLang="zh-CN" sz="1400" dirty="0"/>
              <a:t>,</a:t>
            </a:r>
            <a:r>
              <a:rPr lang="zh-CN" altLang="en-US" sz="1400" dirty="0" smtClean="0"/>
              <a:t> </a:t>
            </a:r>
            <a:r>
              <a:rPr lang="en-US" altLang="zh-CN" sz="1400" dirty="0" smtClean="0"/>
              <a:t>26 </a:t>
            </a:r>
            <a:r>
              <a:rPr lang="en-US" altLang="zh-CN" sz="1400" dirty="0"/>
              <a:t>,</a:t>
            </a:r>
            <a:r>
              <a:rPr lang="zh-CN" altLang="en-US" sz="1400" dirty="0" smtClean="0"/>
              <a:t> </a:t>
            </a:r>
            <a:r>
              <a:rPr lang="en-US" altLang="zh-CN" sz="1400" dirty="0" smtClean="0"/>
              <a:t>8] </a:t>
            </a:r>
            <a:r>
              <a:rPr lang="zh-CN" altLang="en-US" sz="1400" dirty="0" smtClean="0"/>
              <a:t>结构的数据。数量为 </a:t>
            </a:r>
            <a:r>
              <a:rPr lang="en-US" altLang="zh-CN" sz="1400" dirty="0" smtClean="0"/>
              <a:t>26* 26 * 8</a:t>
            </a:r>
            <a:endParaRPr lang="en-US" altLang="zh-CN" sz="1400" dirty="0" smtClean="0"/>
          </a:p>
          <a:p>
            <a:pPr marL="0" indent="0">
              <a:buNone/>
            </a:pPr>
            <a:r>
              <a:rPr lang="zh-CN" altLang="en-US" sz="1400" dirty="0" smtClean="0"/>
              <a:t>因为代码中的使用的是 </a:t>
            </a:r>
            <a:r>
              <a:rPr lang="en-US" altLang="zh-CN" sz="1400" dirty="0" smtClean="0"/>
              <a:t>3 * 3</a:t>
            </a:r>
            <a:r>
              <a:rPr lang="zh-CN" altLang="en-US" sz="1400" dirty="0" smtClean="0"/>
              <a:t>的卷积进行扫描，同时使用了 </a:t>
            </a:r>
            <a:r>
              <a:rPr lang="en-US" altLang="zh-CN" sz="1400" dirty="0" smtClean="0"/>
              <a:t>8 </a:t>
            </a:r>
            <a:r>
              <a:rPr lang="zh-CN" altLang="en-US" sz="1400" dirty="0" smtClean="0"/>
              <a:t>个卷积核</a:t>
            </a:r>
            <a:endParaRPr lang="en-US" altLang="zh-CN" sz="1400" dirty="0" smtClean="0"/>
          </a:p>
          <a:p>
            <a:pPr marL="0" indent="0">
              <a:buNone/>
            </a:pPr>
            <a:r>
              <a:rPr lang="en-US" altLang="zh-CN" sz="1400" dirty="0" smtClean="0"/>
              <a:t>2</a:t>
            </a:r>
            <a:r>
              <a:rPr lang="zh-CN" altLang="en-US" sz="1400" dirty="0" smtClean="0"/>
              <a:t>、经过第二步池化以后 输出的数据结构为 </a:t>
            </a:r>
            <a:r>
              <a:rPr lang="en-US" altLang="zh-CN" sz="1400" dirty="0" smtClean="0"/>
              <a:t>[13, 13, 8], </a:t>
            </a:r>
            <a:r>
              <a:rPr lang="zh-CN" altLang="en-US" sz="1400" dirty="0" smtClean="0"/>
              <a:t>因为使用了</a:t>
            </a:r>
            <a:r>
              <a:rPr lang="en-US" altLang="zh-CN" sz="1400" dirty="0" smtClean="0"/>
              <a:t>[2, 2]</a:t>
            </a:r>
            <a:r>
              <a:rPr lang="zh-CN" altLang="en-US" sz="1400" dirty="0" smtClean="0"/>
              <a:t>的池化层， 步长为</a:t>
            </a:r>
            <a:r>
              <a:rPr lang="en-US" altLang="zh-CN" sz="1400" dirty="0" smtClean="0"/>
              <a:t>[2, 2]</a:t>
            </a:r>
            <a:r>
              <a:rPr lang="zh-CN" altLang="en-US" sz="1400" dirty="0" smtClean="0"/>
              <a:t>，所以输出数据的大小减半</a:t>
            </a:r>
            <a:endParaRPr lang="en-US" altLang="zh-CN" sz="1400" dirty="0" smtClean="0"/>
          </a:p>
          <a:p>
            <a:pPr marL="0" indent="0">
              <a:buNone/>
            </a:pPr>
            <a:r>
              <a:rPr lang="en-US" altLang="zh-CN" sz="1400" dirty="0" smtClean="0"/>
              <a:t>3</a:t>
            </a:r>
            <a:r>
              <a:rPr lang="zh-CN" altLang="en-US" sz="1400" dirty="0" smtClean="0"/>
              <a:t>、第三步使用 </a:t>
            </a:r>
            <a:r>
              <a:rPr lang="en-US" altLang="zh-CN" sz="1400" dirty="0" smtClean="0"/>
              <a:t>16</a:t>
            </a:r>
            <a:r>
              <a:rPr lang="zh-CN" altLang="en-US" sz="1400" dirty="0" smtClean="0"/>
              <a:t>个 </a:t>
            </a:r>
            <a:r>
              <a:rPr lang="en-US" altLang="zh-CN" sz="1400" dirty="0" smtClean="0"/>
              <a:t>[5, 5]</a:t>
            </a:r>
            <a:r>
              <a:rPr lang="zh-CN" altLang="en-US" sz="1400" dirty="0" smtClean="0"/>
              <a:t>的卷积核，进行特征提取，步长为</a:t>
            </a:r>
            <a:r>
              <a:rPr lang="en-US" altLang="zh-CN" sz="1400" dirty="0" smtClean="0"/>
              <a:t>1</a:t>
            </a:r>
            <a:r>
              <a:rPr lang="zh-CN" altLang="en-US" sz="1400" dirty="0" smtClean="0"/>
              <a:t>，所以输出的结构为 </a:t>
            </a:r>
            <a:r>
              <a:rPr lang="en-US" altLang="zh-CN" sz="1400" dirty="0" smtClean="0"/>
              <a:t>[9, 9, 16]</a:t>
            </a:r>
            <a:endParaRPr lang="en-US" altLang="zh-CN" sz="1400" dirty="0" smtClean="0"/>
          </a:p>
          <a:p>
            <a:pPr marL="0" indent="0">
              <a:buNone/>
            </a:pPr>
            <a:r>
              <a:rPr lang="en-US" altLang="zh-CN" sz="1400" dirty="0" smtClean="0"/>
              <a:t>4</a:t>
            </a:r>
            <a:r>
              <a:rPr lang="zh-CN" altLang="en-US" sz="1400" dirty="0" smtClean="0"/>
              <a:t>、池化后得到</a:t>
            </a:r>
            <a:r>
              <a:rPr lang="en-US" altLang="zh-CN" sz="1400" dirty="0" smtClean="0"/>
              <a:t>[4, 4, 16]</a:t>
            </a:r>
            <a:endParaRPr lang="en-US" altLang="zh-CN" sz="1400" dirty="0" smtClean="0"/>
          </a:p>
          <a:p>
            <a:pPr marL="0" indent="0">
              <a:buNone/>
            </a:pPr>
            <a:r>
              <a:rPr lang="en-US" altLang="zh-CN" sz="1400" dirty="0" smtClean="0"/>
              <a:t>5</a:t>
            </a:r>
            <a:r>
              <a:rPr lang="zh-CN" altLang="en-US" sz="1400" dirty="0" smtClean="0"/>
              <a:t>、 </a:t>
            </a:r>
            <a:r>
              <a:rPr lang="en-US" altLang="zh-CN" sz="1400" b="1" dirty="0" smtClean="0"/>
              <a:t>flatten</a:t>
            </a:r>
            <a:r>
              <a:rPr lang="zh-CN" altLang="en-US" sz="1400" dirty="0" smtClean="0"/>
              <a:t>一般用于卷积神经网络全连接层前的预处理</a:t>
            </a:r>
            <a:r>
              <a:rPr lang="en-US" altLang="zh-CN" sz="1400" dirty="0" smtClean="0"/>
              <a:t>, </a:t>
            </a:r>
            <a:r>
              <a:rPr lang="zh-CN" altLang="en-US" sz="1400" dirty="0" smtClean="0"/>
              <a:t>类似于使用 </a:t>
            </a:r>
            <a:r>
              <a:rPr lang="en-US" altLang="zh-CN" sz="1400" dirty="0" smtClean="0"/>
              <a:t>[1 * 1] </a:t>
            </a:r>
            <a:r>
              <a:rPr lang="zh-CN" altLang="en-US" sz="1400" dirty="0" smtClean="0"/>
              <a:t>的卷积核扫描图片，最终得到 </a:t>
            </a:r>
            <a:r>
              <a:rPr lang="en-US" altLang="zh-CN" sz="1400" dirty="0" smtClean="0"/>
              <a:t>4 </a:t>
            </a:r>
            <a:r>
              <a:rPr lang="zh-CN" altLang="en-US" sz="1400" dirty="0" smtClean="0"/>
              <a:t>* </a:t>
            </a:r>
            <a:r>
              <a:rPr lang="en-US" altLang="zh-CN" sz="1400" dirty="0" smtClean="0"/>
              <a:t>4 </a:t>
            </a:r>
            <a:r>
              <a:rPr lang="zh-CN" altLang="en-US" sz="1400" dirty="0" smtClean="0"/>
              <a:t>*</a:t>
            </a:r>
            <a:r>
              <a:rPr lang="en-US" altLang="zh-CN" sz="1400" dirty="0" smtClean="0"/>
              <a:t>16 = [256]</a:t>
            </a:r>
            <a:r>
              <a:rPr lang="zh-CN" altLang="en-US" sz="1400" dirty="0" smtClean="0"/>
              <a:t>结构的数据</a:t>
            </a:r>
            <a:endParaRPr lang="en-US" altLang="zh-CN" sz="1400" dirty="0" smtClean="0"/>
          </a:p>
          <a:p>
            <a:pPr marL="0" indent="0">
              <a:buNone/>
            </a:pPr>
            <a:r>
              <a:rPr lang="en-US" altLang="zh-CN" sz="1400" dirty="0" smtClean="0"/>
              <a:t>6</a:t>
            </a:r>
            <a:r>
              <a:rPr lang="zh-CN" altLang="en-US" sz="1400" dirty="0" smtClean="0"/>
              <a:t>、最后一步进入全连接层</a:t>
            </a:r>
            <a:r>
              <a:rPr lang="en-US" altLang="zh-CN" sz="1400" dirty="0" smtClean="0"/>
              <a:t>(dense)</a:t>
            </a:r>
            <a:r>
              <a:rPr lang="zh-CN" altLang="en-US" sz="1400" dirty="0" smtClean="0"/>
              <a:t>，最终的输出为 </a:t>
            </a:r>
            <a:r>
              <a:rPr lang="en-US" altLang="zh-CN" sz="1400" dirty="0" smtClean="0"/>
              <a:t>10</a:t>
            </a:r>
            <a:r>
              <a:rPr lang="zh-CN" altLang="en-US" sz="1400" dirty="0" smtClean="0"/>
              <a:t>，因为最终要在所有的预测值中选择一个 概率最大的值作为输出。所以为 </a:t>
            </a:r>
            <a:r>
              <a:rPr lang="en-US" altLang="zh-CN" sz="1400" dirty="0" smtClean="0"/>
              <a:t>0- 9 ;</a:t>
            </a:r>
            <a:r>
              <a:rPr lang="zh-CN" altLang="en-US" sz="1400" dirty="0" smtClean="0"/>
              <a:t>这个过程中使用的激活函数 为 </a:t>
            </a:r>
            <a:r>
              <a:rPr lang="en-US" altLang="zh-CN" sz="1400" dirty="0" err="1" smtClean="0"/>
              <a:t>softMax</a:t>
            </a:r>
            <a:endParaRPr lang="en-US" altLang="zh-CN" sz="1400" dirty="0" smtClean="0"/>
          </a:p>
          <a:p>
            <a:pPr marL="0" indent="0">
              <a:buNone/>
            </a:pPr>
            <a:r>
              <a:rPr lang="en-US" altLang="zh-CN" sz="1400" dirty="0" smtClean="0"/>
              <a:t>7</a:t>
            </a:r>
            <a:r>
              <a:rPr lang="zh-CN" altLang="en-US" sz="1400" dirty="0"/>
              <a:t>、最后一步计算，是使用交叉熵损失函数， </a:t>
            </a:r>
            <a:r>
              <a:rPr lang="en-US" altLang="zh-CN" sz="1400" dirty="0" err="1"/>
              <a:t>adam</a:t>
            </a:r>
            <a:r>
              <a:rPr lang="zh-CN" altLang="en-US" sz="1400" dirty="0"/>
              <a:t>的梯度下降算法</a:t>
            </a:r>
            <a:endParaRPr lang="zh-CN" altLang="en-US" sz="1400" dirty="0"/>
          </a:p>
          <a:p>
            <a:pPr marL="0" indent="0">
              <a:buNone/>
            </a:pPr>
            <a:endParaRPr lang="en-US" altLang="zh-CN" sz="1400" dirty="0" smtClean="0"/>
          </a:p>
        </p:txBody>
      </p:sp>
      <p:pic>
        <p:nvPicPr>
          <p:cNvPr id="4"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03026" y="1700808"/>
            <a:ext cx="5513708" cy="4176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smtClean="0"/>
              <a:t>Flatten</a:t>
            </a:r>
            <a:endParaRPr lang="zh-CN" altLang="en-US" dirty="0"/>
          </a:p>
        </p:txBody>
      </p:sp>
      <p:sp>
        <p:nvSpPr>
          <p:cNvPr id="3" name="内容占位符 2"/>
          <p:cNvSpPr>
            <a:spLocks noGrp="1"/>
          </p:cNvSpPr>
          <p:nvPr>
            <p:ph idx="1"/>
          </p:nvPr>
        </p:nvSpPr>
        <p:spPr/>
        <p:txBody>
          <a:bodyPr>
            <a:normAutofit/>
          </a:bodyPr>
          <a:lstStyle/>
          <a:p>
            <a:r>
              <a:rPr lang="en-US" altLang="zh-CN" sz="1800" dirty="0" smtClean="0"/>
              <a:t>Flatten</a:t>
            </a:r>
            <a:r>
              <a:rPr lang="zh-CN" altLang="en-US" sz="1800" dirty="0" smtClean="0"/>
              <a:t>层用来将输入“压平”，即把多维的输入一维化，常用在从卷积层到全连接层的过渡。</a:t>
            </a:r>
            <a:r>
              <a:rPr lang="en-US" altLang="zh-CN" sz="1800" dirty="0" smtClean="0"/>
              <a:t>Flatten</a:t>
            </a:r>
            <a:r>
              <a:rPr lang="zh-CN" altLang="en-US" sz="1800" dirty="0" smtClean="0"/>
              <a:t>不影响</a:t>
            </a:r>
            <a:r>
              <a:rPr lang="en-US" altLang="zh-CN" sz="1800" dirty="0" smtClean="0"/>
              <a:t>batch</a:t>
            </a:r>
            <a:r>
              <a:rPr lang="zh-CN" altLang="en-US" sz="1800" dirty="0" smtClean="0"/>
              <a:t>的大小。</a:t>
            </a:r>
            <a:br>
              <a:rPr lang="zh-CN" altLang="en-US" sz="1800" dirty="0" smtClean="0"/>
            </a:br>
            <a:r>
              <a:rPr lang="zh-CN" altLang="en-US" sz="1800" b="1" dirty="0" smtClean="0"/>
              <a:t>就是把高纬度的数组按照　ｘ轴或者ｙ轴　进行拉伸，变成一维的数组</a:t>
            </a:r>
            <a:endParaRPr lang="en-US" altLang="zh-CN" sz="1800" b="1" dirty="0" smtClean="0"/>
          </a:p>
          <a:p>
            <a:r>
              <a:rPr lang="zh-CN" altLang="en-US" sz="1800" dirty="0"/>
              <a:t>在保留第</a:t>
            </a:r>
            <a:r>
              <a:rPr lang="en-US" altLang="zh-CN" sz="1800" dirty="0"/>
              <a:t>0</a:t>
            </a:r>
            <a:r>
              <a:rPr lang="zh-CN" altLang="en-US" sz="1800" dirty="0"/>
              <a:t>轴的情况下对输入的张量进行</a:t>
            </a:r>
            <a:r>
              <a:rPr lang="en-US" altLang="zh-CN" sz="1800" dirty="0"/>
              <a:t>Flatten(</a:t>
            </a:r>
            <a:r>
              <a:rPr lang="zh-CN" altLang="en-US" sz="1800" dirty="0"/>
              <a:t>扁平化</a:t>
            </a:r>
            <a:r>
              <a:rPr lang="en-US" altLang="zh-CN" sz="1800" dirty="0"/>
              <a:t>)</a:t>
            </a:r>
            <a:endParaRPr lang="zh-CN" altLang="en-US" sz="1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CNN</a:t>
            </a:r>
            <a:r>
              <a:rPr lang="zh-CN" altLang="en-US" dirty="0" smtClean="0"/>
              <a:t>卷积网络</a:t>
            </a:r>
            <a:endParaRPr lang="zh-CN" altLang="en-US" dirty="0"/>
          </a:p>
        </p:txBody>
      </p:sp>
      <p:sp>
        <p:nvSpPr>
          <p:cNvPr id="3" name="内容占位符 2"/>
          <p:cNvSpPr>
            <a:spLocks noGrp="1"/>
          </p:cNvSpPr>
          <p:nvPr>
            <p:ph idx="1"/>
          </p:nvPr>
        </p:nvSpPr>
        <p:spPr>
          <a:xfrm>
            <a:off x="395536" y="1412776"/>
            <a:ext cx="8291264" cy="4713387"/>
          </a:xfrm>
        </p:spPr>
        <p:txBody>
          <a:bodyPr/>
          <a:lstStyle/>
          <a:p>
            <a:pPr marL="0" indent="0">
              <a:buNone/>
            </a:pPr>
            <a:r>
              <a:rPr lang="zh-CN" altLang="en-US" dirty="0" smtClean="0"/>
              <a:t>什么是</a:t>
            </a:r>
            <a:r>
              <a:rPr lang="en-US" altLang="zh-CN" dirty="0" smtClean="0"/>
              <a:t>CNN</a:t>
            </a:r>
            <a:endParaRPr lang="en-US" altLang="zh-CN" dirty="0" smtClean="0"/>
          </a:p>
          <a:p>
            <a:pPr marL="0" indent="0">
              <a:buNone/>
            </a:pPr>
            <a:r>
              <a:rPr lang="zh-CN" altLang="en-US" dirty="0" smtClean="0"/>
              <a:t>通过不同的方式过滤图片的数据</a:t>
            </a:r>
            <a:endParaRPr lang="en-US" altLang="zh-CN" dirty="0" smtClean="0"/>
          </a:p>
          <a:p>
            <a:pPr marL="0" indent="0">
              <a:buNone/>
            </a:pPr>
            <a:r>
              <a:rPr lang="en-US" altLang="zh-CN" dirty="0" smtClean="0"/>
              <a:t>1</a:t>
            </a:r>
            <a:r>
              <a:rPr lang="zh-CN" altLang="en-US" dirty="0" smtClean="0"/>
              <a:t>、计算机眼中的图片</a:t>
            </a:r>
            <a:endParaRPr lang="en-US" altLang="zh-CN" dirty="0"/>
          </a:p>
          <a:p>
            <a:pPr marL="0" indent="0">
              <a:buNone/>
            </a:pPr>
            <a:r>
              <a:rPr lang="zh-CN" altLang="en-US" sz="2000" dirty="0" smtClean="0"/>
              <a:t>在输入到计算级之前，要将图片处理成单一色调，比如黑白色，用</a:t>
            </a:r>
            <a:r>
              <a:rPr lang="en-US" altLang="zh-CN" sz="2000" dirty="0" smtClean="0"/>
              <a:t>0-255</a:t>
            </a:r>
            <a:r>
              <a:rPr lang="zh-CN" altLang="en-US" sz="2000" dirty="0" smtClean="0"/>
              <a:t>的数值表示颜色的深浅，从而将图片变为计算机可读的矩阵数据</a:t>
            </a:r>
            <a:endParaRPr lang="en-US" altLang="zh-CN" sz="2000" dirty="0" smtClean="0"/>
          </a:p>
          <a:p>
            <a:pPr marL="0" indent="0">
              <a:buNone/>
            </a:pPr>
            <a:endParaRPr lang="en-US" altLang="zh-CN" dirty="0"/>
          </a:p>
          <a:p>
            <a:pPr marL="0" indent="0">
              <a:buNone/>
            </a:pPr>
            <a:endParaRPr lang="zh-CN" altLang="en-US" dirty="0"/>
          </a:p>
        </p:txBody>
      </p:sp>
      <p:pic>
        <p:nvPicPr>
          <p:cNvPr id="102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3568" y="4509120"/>
            <a:ext cx="4248472" cy="15876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4886" y="4437112"/>
            <a:ext cx="3325937" cy="15840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260648"/>
            <a:ext cx="8229600" cy="778098"/>
          </a:xfrm>
        </p:spPr>
        <p:txBody>
          <a:bodyPr/>
          <a:lstStyle/>
          <a:p>
            <a:r>
              <a:rPr lang="zh-CN" altLang="en-US" dirty="0" smtClean="0"/>
              <a:t>流程</a:t>
            </a:r>
            <a:endParaRPr lang="zh-CN" altLang="en-US" dirty="0"/>
          </a:p>
        </p:txBody>
      </p:sp>
      <p:sp>
        <p:nvSpPr>
          <p:cNvPr id="3" name="内容占位符 2"/>
          <p:cNvSpPr>
            <a:spLocks noGrp="1"/>
          </p:cNvSpPr>
          <p:nvPr>
            <p:ph idx="1"/>
          </p:nvPr>
        </p:nvSpPr>
        <p:spPr>
          <a:xfrm>
            <a:off x="457200" y="2204864"/>
            <a:ext cx="4114800" cy="3700308"/>
          </a:xfrm>
        </p:spPr>
        <p:txBody>
          <a:bodyPr>
            <a:normAutofit lnSpcReduction="10000"/>
          </a:bodyPr>
          <a:lstStyle/>
          <a:p>
            <a:pPr marL="0" indent="0">
              <a:buNone/>
            </a:pPr>
            <a:r>
              <a:rPr lang="zh-CN" altLang="en-US" dirty="0" smtClean="0"/>
              <a:t>训练</a:t>
            </a:r>
            <a:endParaRPr lang="en-US" altLang="zh-CN" dirty="0" smtClean="0"/>
          </a:p>
          <a:p>
            <a:pPr marL="0" indent="0">
              <a:buNone/>
            </a:pPr>
            <a:r>
              <a:rPr lang="zh-CN" altLang="en-US" sz="2400" dirty="0" smtClean="0"/>
              <a:t>训练就是将已经预定好的数据喂给模型，让模型在运算过程中 不断的拟合数据的分类</a:t>
            </a:r>
            <a:endParaRPr lang="en-US" altLang="zh-CN" sz="2400" dirty="0" smtClean="0"/>
          </a:p>
          <a:p>
            <a:pPr marL="0" indent="0">
              <a:buNone/>
            </a:pPr>
            <a:endParaRPr lang="en-US" altLang="zh-CN" sz="2400" dirty="0"/>
          </a:p>
          <a:p>
            <a:pPr marL="0" indent="0">
              <a:buNone/>
            </a:pPr>
            <a:r>
              <a:rPr lang="zh-CN" altLang="en-US" sz="2400" dirty="0" smtClean="0"/>
              <a:t>网站：</a:t>
            </a:r>
            <a:endParaRPr lang="en-US" altLang="zh-CN" sz="2400" dirty="0" smtClean="0"/>
          </a:p>
          <a:p>
            <a:pPr marL="0" indent="0">
              <a:buNone/>
            </a:pPr>
            <a:r>
              <a:rPr lang="en-US" altLang="zh-CN" sz="2400" dirty="0"/>
              <a:t>http://playground.tensorflow.org</a:t>
            </a:r>
            <a:endParaRPr lang="en-US" altLang="zh-CN" sz="2400" dirty="0" smtClean="0"/>
          </a:p>
        </p:txBody>
      </p:sp>
      <p:sp>
        <p:nvSpPr>
          <p:cNvPr id="5" name="内容占位符 2"/>
          <p:cNvSpPr txBox="1"/>
          <p:nvPr/>
        </p:nvSpPr>
        <p:spPr>
          <a:xfrm>
            <a:off x="4644008" y="2204864"/>
            <a:ext cx="4114800" cy="366186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dirty="0" smtClean="0"/>
              <a:t>预测</a:t>
            </a:r>
            <a:endParaRPr lang="en-US" altLang="zh-CN" dirty="0" smtClean="0"/>
          </a:p>
          <a:p>
            <a:pPr marL="0" indent="0">
              <a:buNone/>
            </a:pPr>
            <a:r>
              <a:rPr lang="zh-CN" altLang="en-US" sz="2000" dirty="0"/>
              <a:t>预测</a:t>
            </a:r>
            <a:r>
              <a:rPr lang="zh-CN" altLang="en-US" sz="2000" dirty="0" smtClean="0"/>
              <a:t>过程是将要预测的数据图片输入给 训练的模型中，模型会对数据进行预测，最终输出数据，会以</a:t>
            </a:r>
            <a:r>
              <a:rPr lang="en-US" altLang="zh-CN" sz="2000" dirty="0" err="1" smtClean="0"/>
              <a:t>oneHot</a:t>
            </a:r>
            <a:r>
              <a:rPr lang="zh-CN" altLang="en-US" sz="2000" dirty="0" smtClean="0"/>
              <a:t>的数据型式输出</a:t>
            </a:r>
            <a:endParaRPr lang="en-US" altLang="zh-CN" sz="2000" dirty="0" smtClean="0"/>
          </a:p>
          <a:p>
            <a:pPr marL="0" indent="0">
              <a:buNone/>
            </a:pPr>
            <a:r>
              <a:rPr lang="zh-CN" altLang="en-US" sz="1800" dirty="0" smtClean="0"/>
              <a:t>如：</a:t>
            </a:r>
            <a:endParaRPr lang="en-US" altLang="zh-CN" sz="1800" dirty="0" smtClean="0"/>
          </a:p>
          <a:p>
            <a:pPr marL="0" indent="0">
              <a:buNone/>
            </a:pPr>
            <a:r>
              <a:rPr lang="zh-CN" altLang="en-US" sz="1800" dirty="0" smtClean="0"/>
              <a:t> </a:t>
            </a:r>
            <a:r>
              <a:rPr lang="en-US" altLang="zh-CN" sz="1050" dirty="0" smtClean="0"/>
              <a:t>Tensor     </a:t>
            </a:r>
            <a:r>
              <a:rPr lang="en-US" altLang="zh-CN" sz="1050" dirty="0"/>
              <a:t>[[0.0021947, 0.8936821, 0.0111494, 0.0296628, 0.0019401, 0.0053441, 0.0063116, 0.0270166, 0.0145889, 0.0081098</a:t>
            </a:r>
            <a:r>
              <a:rPr lang="en-US" altLang="zh-CN" sz="1050" dirty="0" smtClean="0"/>
              <a:t>],]</a:t>
            </a:r>
            <a:endParaRPr lang="en-US" altLang="zh-CN" sz="1050" dirty="0" smtClean="0"/>
          </a:p>
          <a:p>
            <a:pPr marL="0" indent="0">
              <a:buNone/>
            </a:pPr>
            <a:endParaRPr lang="en-US" altLang="zh-CN" sz="1050" dirty="0" smtClean="0"/>
          </a:p>
          <a:p>
            <a:pPr marL="0" indent="0">
              <a:buNone/>
            </a:pPr>
            <a:r>
              <a:rPr lang="zh-CN" altLang="en-US" sz="1100" dirty="0" smtClean="0"/>
              <a:t>当前</a:t>
            </a:r>
            <a:endParaRPr lang="en-US" altLang="zh-CN" sz="1100" dirty="0"/>
          </a:p>
        </p:txBody>
      </p:sp>
      <p:sp>
        <p:nvSpPr>
          <p:cNvPr id="6" name="内容占位符 2"/>
          <p:cNvSpPr txBox="1"/>
          <p:nvPr/>
        </p:nvSpPr>
        <p:spPr>
          <a:xfrm>
            <a:off x="539552" y="955077"/>
            <a:ext cx="6408712" cy="12497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dirty="0" smtClean="0"/>
              <a:t>1</a:t>
            </a:r>
            <a:r>
              <a:rPr lang="zh-CN" altLang="en-US" dirty="0" smtClean="0"/>
              <a:t>、准备数据集</a:t>
            </a:r>
            <a:endParaRPr lang="en-US" altLang="zh-CN" dirty="0" smtClean="0"/>
          </a:p>
          <a:p>
            <a:pPr marL="0" indent="0">
              <a:buNone/>
            </a:pPr>
            <a:r>
              <a:rPr lang="en-US" altLang="zh-CN" dirty="0" smtClean="0"/>
              <a:t>2</a:t>
            </a:r>
            <a:r>
              <a:rPr lang="zh-CN" altLang="en-US" dirty="0" smtClean="0"/>
              <a:t>、数据预处理</a:t>
            </a:r>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问题</a:t>
            </a:r>
            <a:endParaRPr lang="zh-CN" altLang="en-US" dirty="0"/>
          </a:p>
        </p:txBody>
      </p:sp>
      <p:sp>
        <p:nvSpPr>
          <p:cNvPr id="3" name="内容占位符 2"/>
          <p:cNvSpPr>
            <a:spLocks noGrp="1"/>
          </p:cNvSpPr>
          <p:nvPr>
            <p:ph idx="1"/>
          </p:nvPr>
        </p:nvSpPr>
        <p:spPr/>
        <p:txBody>
          <a:bodyPr>
            <a:normAutofit/>
          </a:bodyPr>
          <a:lstStyle/>
          <a:p>
            <a:r>
              <a:rPr lang="zh-CN" altLang="en-US" dirty="0" smtClean="0"/>
              <a:t>模型在计算什么？</a:t>
            </a:r>
            <a:endParaRPr lang="en-US" altLang="zh-CN" dirty="0" smtClean="0"/>
          </a:p>
          <a:p>
            <a:endParaRPr lang="en-US" altLang="zh-CN" dirty="0"/>
          </a:p>
          <a:p>
            <a:endParaRPr lang="en-US" altLang="zh-CN" dirty="0" smtClean="0"/>
          </a:p>
          <a:p>
            <a:endParaRPr lang="zh-CN" alt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Cnn</a:t>
            </a:r>
            <a:r>
              <a:rPr lang="zh-CN" altLang="en-US" dirty="0" smtClean="0"/>
              <a:t>参数介绍</a:t>
            </a:r>
            <a:endParaRPr lang="zh-CN" altLang="en-US" dirty="0"/>
          </a:p>
        </p:txBody>
      </p:sp>
      <p:sp>
        <p:nvSpPr>
          <p:cNvPr id="3" name="内容占位符 2"/>
          <p:cNvSpPr>
            <a:spLocks noGrp="1"/>
          </p:cNvSpPr>
          <p:nvPr>
            <p:ph idx="1"/>
          </p:nvPr>
        </p:nvSpPr>
        <p:spPr>
          <a:xfrm>
            <a:off x="457200" y="1600201"/>
            <a:ext cx="8229600" cy="4493096"/>
          </a:xfrm>
        </p:spPr>
        <p:txBody>
          <a:bodyPr>
            <a:normAutofit fontScale="77500" lnSpcReduction="20000"/>
          </a:bodyPr>
          <a:lstStyle/>
          <a:p>
            <a:pPr marL="0" indent="0">
              <a:buNone/>
            </a:pPr>
            <a:r>
              <a:rPr lang="en-US" altLang="zh-CN" sz="2000" dirty="0"/>
              <a:t>tf.nn.conv2d( input, filter, strides, padding, </a:t>
            </a:r>
            <a:r>
              <a:rPr lang="en-US" altLang="zh-CN" sz="2000" dirty="0" err="1"/>
              <a:t>use_cudnn_on_gpu</a:t>
            </a:r>
            <a:r>
              <a:rPr lang="en-US" altLang="zh-CN" sz="2000" dirty="0"/>
              <a:t>=True, </a:t>
            </a:r>
            <a:r>
              <a:rPr lang="en-US" altLang="zh-CN" sz="2000" dirty="0" err="1"/>
              <a:t>data_format</a:t>
            </a:r>
            <a:r>
              <a:rPr lang="en-US" altLang="zh-CN" sz="2000" dirty="0"/>
              <a:t>='NHWC', dilations=[1, 1, 1, 1], name=None </a:t>
            </a:r>
            <a:r>
              <a:rPr lang="en-US" altLang="zh-CN" sz="2000" dirty="0" smtClean="0"/>
              <a:t>)</a:t>
            </a:r>
            <a:endParaRPr lang="en-US" altLang="zh-CN" sz="2000" dirty="0" smtClean="0"/>
          </a:p>
          <a:p>
            <a:pPr marL="0" indent="0">
              <a:buNone/>
            </a:pPr>
            <a:endParaRPr lang="en-US" altLang="zh-CN" sz="2000" dirty="0"/>
          </a:p>
          <a:p>
            <a:r>
              <a:rPr lang="en-US" altLang="zh-CN" sz="2000" dirty="0" smtClean="0"/>
              <a:t>input :  </a:t>
            </a:r>
            <a:r>
              <a:rPr lang="zh-CN" altLang="en-US" sz="2000" dirty="0"/>
              <a:t>输入的要做卷积的图片，要求为一个张量，</a:t>
            </a:r>
            <a:r>
              <a:rPr lang="en-US" altLang="zh-CN" sz="2000" dirty="0"/>
              <a:t>shape</a:t>
            </a:r>
            <a:r>
              <a:rPr lang="zh-CN" altLang="en-US" sz="2000" dirty="0"/>
              <a:t>为 </a:t>
            </a:r>
            <a:r>
              <a:rPr lang="en-US" altLang="zh-CN" sz="2000" dirty="0"/>
              <a:t>[ batch, </a:t>
            </a:r>
            <a:r>
              <a:rPr lang="en-US" altLang="zh-CN" sz="2000" dirty="0" err="1"/>
              <a:t>in_height</a:t>
            </a:r>
            <a:r>
              <a:rPr lang="en-US" altLang="zh-CN" sz="2000" dirty="0"/>
              <a:t>, </a:t>
            </a:r>
            <a:r>
              <a:rPr lang="en-US" altLang="zh-CN" sz="2000" dirty="0" err="1"/>
              <a:t>in_width</a:t>
            </a:r>
            <a:r>
              <a:rPr lang="en-US" altLang="zh-CN" sz="2000" dirty="0"/>
              <a:t>, </a:t>
            </a:r>
            <a:r>
              <a:rPr lang="en-US" altLang="zh-CN" sz="2000" dirty="0" err="1"/>
              <a:t>in_channel</a:t>
            </a:r>
            <a:r>
              <a:rPr lang="en-US" altLang="zh-CN" sz="2000" dirty="0"/>
              <a:t> ]</a:t>
            </a:r>
            <a:r>
              <a:rPr lang="zh-CN" altLang="en-US" sz="2000" dirty="0"/>
              <a:t>，其中</a:t>
            </a:r>
            <a:r>
              <a:rPr lang="en-US" altLang="zh-CN" sz="2000" dirty="0"/>
              <a:t>batch</a:t>
            </a:r>
            <a:r>
              <a:rPr lang="zh-CN" altLang="en-US" sz="2000" dirty="0"/>
              <a:t>为图片的数量，</a:t>
            </a:r>
            <a:r>
              <a:rPr lang="en-US" altLang="zh-CN" sz="2000" dirty="0" err="1"/>
              <a:t>in_height</a:t>
            </a:r>
            <a:r>
              <a:rPr lang="en-US" altLang="zh-CN" sz="2000" dirty="0"/>
              <a:t> </a:t>
            </a:r>
            <a:r>
              <a:rPr lang="zh-CN" altLang="en-US" sz="2000" dirty="0"/>
              <a:t>为图片高度，</a:t>
            </a:r>
            <a:r>
              <a:rPr lang="en-US" altLang="zh-CN" sz="2000" dirty="0" err="1"/>
              <a:t>in_width</a:t>
            </a:r>
            <a:r>
              <a:rPr lang="en-US" altLang="zh-CN" sz="2000" dirty="0"/>
              <a:t> </a:t>
            </a:r>
            <a:r>
              <a:rPr lang="zh-CN" altLang="en-US" sz="2000" dirty="0"/>
              <a:t>为图片宽度，</a:t>
            </a:r>
            <a:r>
              <a:rPr lang="en-US" altLang="zh-CN" sz="2000" dirty="0" err="1"/>
              <a:t>in_channel</a:t>
            </a:r>
            <a:r>
              <a:rPr lang="en-US" altLang="zh-CN" sz="2000" dirty="0"/>
              <a:t> </a:t>
            </a:r>
            <a:r>
              <a:rPr lang="zh-CN" altLang="en-US" sz="2000" dirty="0"/>
              <a:t>为图片的通道数，灰度图该值为</a:t>
            </a:r>
            <a:r>
              <a:rPr lang="en-US" altLang="zh-CN" sz="2000" dirty="0"/>
              <a:t>1</a:t>
            </a:r>
            <a:r>
              <a:rPr lang="zh-CN" altLang="en-US" sz="2000" dirty="0"/>
              <a:t>，彩色图为</a:t>
            </a:r>
            <a:r>
              <a:rPr lang="en-US" altLang="zh-CN" sz="2000" dirty="0"/>
              <a:t>3</a:t>
            </a:r>
            <a:r>
              <a:rPr lang="zh-CN" altLang="en-US" sz="2000" dirty="0" smtClean="0"/>
              <a:t>。</a:t>
            </a:r>
            <a:endParaRPr lang="en-US" altLang="zh-CN" sz="2000" dirty="0"/>
          </a:p>
          <a:p>
            <a:endParaRPr lang="en-US" altLang="zh-CN" sz="2000" dirty="0" smtClean="0"/>
          </a:p>
          <a:p>
            <a:r>
              <a:rPr lang="en-US" altLang="zh-CN" sz="2000" dirty="0" smtClean="0"/>
              <a:t>Filter</a:t>
            </a:r>
            <a:r>
              <a:rPr lang="zh-CN" altLang="en-US" sz="2000" dirty="0"/>
              <a:t>：</a:t>
            </a:r>
            <a:r>
              <a:rPr lang="zh-CN" altLang="en-US" sz="2000" dirty="0" smtClean="0"/>
              <a:t>卷积</a:t>
            </a:r>
            <a:r>
              <a:rPr lang="zh-CN" altLang="en-US" sz="2000" dirty="0"/>
              <a:t>核，要求也是一个张量，</a:t>
            </a:r>
            <a:r>
              <a:rPr lang="en-US" altLang="zh-CN" sz="2000" dirty="0"/>
              <a:t>shape</a:t>
            </a:r>
            <a:r>
              <a:rPr lang="zh-CN" altLang="en-US" sz="2000" dirty="0"/>
              <a:t>为 </a:t>
            </a:r>
            <a:r>
              <a:rPr lang="en-US" altLang="zh-CN" sz="2000" dirty="0"/>
              <a:t>[ </a:t>
            </a:r>
            <a:r>
              <a:rPr lang="en-US" altLang="zh-CN" sz="2000" dirty="0" err="1"/>
              <a:t>filter_height</a:t>
            </a:r>
            <a:r>
              <a:rPr lang="en-US" altLang="zh-CN" sz="2000" dirty="0"/>
              <a:t>, </a:t>
            </a:r>
            <a:r>
              <a:rPr lang="en-US" altLang="zh-CN" sz="2000" dirty="0" err="1"/>
              <a:t>filter_width</a:t>
            </a:r>
            <a:r>
              <a:rPr lang="en-US" altLang="zh-CN" sz="2000" dirty="0"/>
              <a:t>, </a:t>
            </a:r>
            <a:r>
              <a:rPr lang="en-US" altLang="zh-CN" sz="2000" dirty="0" err="1"/>
              <a:t>in_channel</a:t>
            </a:r>
            <a:r>
              <a:rPr lang="en-US" altLang="zh-CN" sz="2000" dirty="0"/>
              <a:t>, </a:t>
            </a:r>
            <a:r>
              <a:rPr lang="en-US" altLang="zh-CN" sz="2000" dirty="0" err="1"/>
              <a:t>out_channels</a:t>
            </a:r>
            <a:r>
              <a:rPr lang="en-US" altLang="zh-CN" sz="2000" dirty="0"/>
              <a:t> ]</a:t>
            </a:r>
            <a:r>
              <a:rPr lang="zh-CN" altLang="en-US" sz="2000" dirty="0"/>
              <a:t>，其中 </a:t>
            </a:r>
            <a:r>
              <a:rPr lang="en-US" altLang="zh-CN" sz="2000" dirty="0" err="1"/>
              <a:t>filter_height</a:t>
            </a:r>
            <a:r>
              <a:rPr lang="en-US" altLang="zh-CN" sz="2000" dirty="0"/>
              <a:t> </a:t>
            </a:r>
            <a:r>
              <a:rPr lang="zh-CN" altLang="en-US" sz="2000" dirty="0"/>
              <a:t>为卷积核高度，</a:t>
            </a:r>
            <a:r>
              <a:rPr lang="en-US" altLang="zh-CN" sz="2000" dirty="0" err="1"/>
              <a:t>filter_width</a:t>
            </a:r>
            <a:r>
              <a:rPr lang="en-US" altLang="zh-CN" sz="2000" dirty="0"/>
              <a:t> </a:t>
            </a:r>
            <a:r>
              <a:rPr lang="zh-CN" altLang="en-US" sz="2000" dirty="0"/>
              <a:t>为卷积核宽度，</a:t>
            </a:r>
            <a:r>
              <a:rPr lang="en-US" altLang="zh-CN" sz="2000" dirty="0" err="1"/>
              <a:t>in_channel</a:t>
            </a:r>
            <a:r>
              <a:rPr lang="en-US" altLang="zh-CN" sz="2000" dirty="0"/>
              <a:t> </a:t>
            </a:r>
            <a:r>
              <a:rPr lang="zh-CN" altLang="en-US" sz="2000" dirty="0"/>
              <a:t>是图像通道数 ，和 </a:t>
            </a:r>
            <a:r>
              <a:rPr lang="en-US" altLang="zh-CN" sz="2000" dirty="0"/>
              <a:t>input </a:t>
            </a:r>
            <a:r>
              <a:rPr lang="zh-CN" altLang="en-US" sz="2000" dirty="0"/>
              <a:t>的 </a:t>
            </a:r>
            <a:r>
              <a:rPr lang="en-US" altLang="zh-CN" sz="2000" dirty="0" err="1"/>
              <a:t>in_channel</a:t>
            </a:r>
            <a:r>
              <a:rPr lang="en-US" altLang="zh-CN" sz="2000" dirty="0"/>
              <a:t> </a:t>
            </a:r>
            <a:r>
              <a:rPr lang="zh-CN" altLang="en-US" sz="2000" dirty="0"/>
              <a:t>要保持一致，</a:t>
            </a:r>
            <a:r>
              <a:rPr lang="en-US" altLang="zh-CN" sz="2000" dirty="0" err="1"/>
              <a:t>out_channel</a:t>
            </a:r>
            <a:r>
              <a:rPr lang="en-US" altLang="zh-CN" sz="2000" dirty="0"/>
              <a:t> </a:t>
            </a:r>
            <a:r>
              <a:rPr lang="zh-CN" altLang="en-US" sz="2000" dirty="0"/>
              <a:t>是卷积核数量</a:t>
            </a:r>
            <a:r>
              <a:rPr lang="zh-CN" altLang="en-US" sz="2000" dirty="0" smtClean="0"/>
              <a:t>。</a:t>
            </a:r>
            <a:endParaRPr lang="en-US" altLang="zh-CN" sz="2000" dirty="0" smtClean="0"/>
          </a:p>
          <a:p>
            <a:endParaRPr lang="en-US" altLang="zh-CN" sz="2000" dirty="0" smtClean="0"/>
          </a:p>
          <a:p>
            <a:r>
              <a:rPr lang="en-US" altLang="zh-CN" sz="2000" dirty="0" smtClean="0"/>
              <a:t>Strides</a:t>
            </a:r>
            <a:r>
              <a:rPr lang="zh-CN" altLang="en-US" sz="2000" dirty="0" smtClean="0"/>
              <a:t>：卷积</a:t>
            </a:r>
            <a:r>
              <a:rPr lang="zh-CN" altLang="en-US" sz="2000" dirty="0"/>
              <a:t>时在图像每一维的步长，这是一个一维的向量，</a:t>
            </a:r>
            <a:r>
              <a:rPr lang="en-US" altLang="zh-CN" sz="2000" dirty="0"/>
              <a:t>[ 1, strides, strides, 1]</a:t>
            </a:r>
            <a:r>
              <a:rPr lang="zh-CN" altLang="en-US" sz="2000" dirty="0"/>
              <a:t>，第一位和最后一位固定必须是</a:t>
            </a:r>
            <a:r>
              <a:rPr lang="en-US" altLang="zh-CN" sz="2000" dirty="0" smtClean="0"/>
              <a:t>1</a:t>
            </a:r>
            <a:endParaRPr lang="en-US" altLang="zh-CN" sz="2000" dirty="0" smtClean="0"/>
          </a:p>
          <a:p>
            <a:endParaRPr lang="en-US" altLang="zh-CN" sz="2000" dirty="0" smtClean="0"/>
          </a:p>
          <a:p>
            <a:r>
              <a:rPr lang="en-US" altLang="zh-CN" sz="2000" dirty="0" smtClean="0"/>
              <a:t>Padding</a:t>
            </a:r>
            <a:r>
              <a:rPr lang="zh-CN" altLang="en-US" sz="2000" dirty="0" smtClean="0"/>
              <a:t>： </a:t>
            </a:r>
            <a:r>
              <a:rPr lang="en-US" altLang="zh-CN" sz="2000" dirty="0"/>
              <a:t>string</a:t>
            </a:r>
            <a:r>
              <a:rPr lang="zh-CN" altLang="en-US" sz="2000" dirty="0"/>
              <a:t>类型，值为“</a:t>
            </a:r>
            <a:r>
              <a:rPr lang="en-US" altLang="zh-CN" sz="2000" dirty="0"/>
              <a:t>SAME” </a:t>
            </a:r>
            <a:r>
              <a:rPr lang="zh-CN" altLang="en-US" sz="2000" dirty="0"/>
              <a:t>和 “</a:t>
            </a:r>
            <a:r>
              <a:rPr lang="en-US" altLang="zh-CN" sz="2000" dirty="0"/>
              <a:t>VALID”</a:t>
            </a:r>
            <a:r>
              <a:rPr lang="zh-CN" altLang="en-US" sz="2000" dirty="0"/>
              <a:t>，表示的是卷积的形式，是否考虑边界。</a:t>
            </a:r>
            <a:r>
              <a:rPr lang="en-US" altLang="zh-CN" sz="2000" dirty="0"/>
              <a:t>"SAME"</a:t>
            </a:r>
            <a:r>
              <a:rPr lang="zh-CN" altLang="en-US" sz="2000" dirty="0"/>
              <a:t>是考虑边界，不足的时候用</a:t>
            </a:r>
            <a:r>
              <a:rPr lang="en-US" altLang="zh-CN" sz="2000" dirty="0"/>
              <a:t>0</a:t>
            </a:r>
            <a:r>
              <a:rPr lang="zh-CN" altLang="en-US" sz="2000" dirty="0"/>
              <a:t>去填充周围，</a:t>
            </a:r>
            <a:r>
              <a:rPr lang="en-US" altLang="zh-CN" sz="2000" dirty="0"/>
              <a:t>"VALID"</a:t>
            </a:r>
            <a:r>
              <a:rPr lang="zh-CN" altLang="en-US" sz="2000" dirty="0"/>
              <a:t>则不</a:t>
            </a:r>
            <a:r>
              <a:rPr lang="zh-CN" altLang="en-US" sz="2000" dirty="0" smtClean="0"/>
              <a:t>考虑</a:t>
            </a:r>
            <a:endParaRPr lang="en-US" altLang="zh-CN" sz="2000" dirty="0" smtClean="0"/>
          </a:p>
          <a:p>
            <a:endParaRPr lang="en-US" altLang="zh-CN" sz="2000" dirty="0" smtClean="0"/>
          </a:p>
          <a:p>
            <a:r>
              <a:rPr lang="en-US" altLang="zh-CN" sz="2000" dirty="0" err="1" smtClean="0"/>
              <a:t>use_cudnn_on_gpu</a:t>
            </a:r>
            <a:r>
              <a:rPr lang="zh-CN" altLang="en-US" sz="2000" dirty="0" smtClean="0"/>
              <a:t>： </a:t>
            </a:r>
            <a:r>
              <a:rPr lang="en-US" altLang="zh-CN" sz="2000" dirty="0" err="1"/>
              <a:t>bool</a:t>
            </a:r>
            <a:r>
              <a:rPr lang="zh-CN" altLang="en-US" sz="2000" dirty="0"/>
              <a:t>类型，是否使用</a:t>
            </a:r>
            <a:r>
              <a:rPr lang="en-US" altLang="zh-CN" sz="2000" dirty="0" err="1"/>
              <a:t>cudnn</a:t>
            </a:r>
            <a:r>
              <a:rPr lang="zh-CN" altLang="en-US" sz="2000" dirty="0"/>
              <a:t>加速，默认为</a:t>
            </a:r>
            <a:r>
              <a:rPr lang="en-US" altLang="zh-CN" sz="2000" dirty="0" smtClean="0"/>
              <a:t>true</a:t>
            </a:r>
            <a:endParaRPr lang="en-US" altLang="zh-CN" sz="2000" dirty="0" smtClean="0"/>
          </a:p>
          <a:p>
            <a:pPr marL="0" indent="0">
              <a:buNone/>
            </a:pPr>
            <a:endParaRPr lang="en-US" altLang="zh-CN" sz="2000" dirty="0"/>
          </a:p>
        </p:txBody>
      </p:sp>
      <p:sp>
        <p:nvSpPr>
          <p:cNvPr id="4" name="矩形 3"/>
          <p:cNvSpPr/>
          <p:nvPr/>
        </p:nvSpPr>
        <p:spPr>
          <a:xfrm>
            <a:off x="7817308" y="980728"/>
            <a:ext cx="902811" cy="307777"/>
          </a:xfrm>
          <a:prstGeom prst="rect">
            <a:avLst/>
          </a:prstGeom>
        </p:spPr>
        <p:txBody>
          <a:bodyPr wrap="none">
            <a:spAutoFit/>
          </a:bodyPr>
          <a:lstStyle/>
          <a:p>
            <a:r>
              <a:rPr lang="zh-CN" altLang="en-US" sz="1400" dirty="0" smtClean="0">
                <a:hlinkClick r:id="rId1"/>
              </a:rPr>
              <a:t>技术文章</a:t>
            </a:r>
            <a:endParaRPr lang="en-US" altLang="zh-CN" sz="14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sz="1800" dirty="0"/>
              <a:t>1.</a:t>
            </a:r>
            <a:r>
              <a:rPr lang="zh-CN" altLang="en-US" sz="1800" dirty="0"/>
              <a:t>卷积神经网络由输入层，卷积层，激活函数，池化层，全连接层组成</a:t>
            </a:r>
            <a:r>
              <a:rPr lang="en-US" altLang="zh-CN" sz="1800" dirty="0"/>
              <a:t>.</a:t>
            </a:r>
            <a:endParaRPr lang="zh-CN" altLang="en-US" sz="1800" dirty="0"/>
          </a:p>
          <a:p>
            <a:r>
              <a:rPr lang="en-US" altLang="zh-CN" sz="1800" dirty="0"/>
              <a:t>input(</a:t>
            </a:r>
            <a:r>
              <a:rPr lang="zh-CN" altLang="en-US" sz="1800" dirty="0"/>
              <a:t>输入层</a:t>
            </a:r>
            <a:r>
              <a:rPr lang="en-US" altLang="zh-CN" sz="1800" dirty="0"/>
              <a:t>)--</a:t>
            </a:r>
            <a:r>
              <a:rPr lang="en-US" altLang="zh-CN" sz="1800" dirty="0" err="1"/>
              <a:t>conv</a:t>
            </a:r>
            <a:r>
              <a:rPr lang="en-US" altLang="zh-CN" sz="1800" dirty="0"/>
              <a:t>(</a:t>
            </a:r>
            <a:r>
              <a:rPr lang="zh-CN" altLang="en-US" sz="1800" dirty="0"/>
              <a:t>卷积层</a:t>
            </a:r>
            <a:r>
              <a:rPr lang="en-US" altLang="zh-CN" sz="1800" dirty="0"/>
              <a:t>)--</a:t>
            </a:r>
            <a:r>
              <a:rPr lang="en-US" altLang="zh-CN" sz="1800" dirty="0" err="1"/>
              <a:t>relu</a:t>
            </a:r>
            <a:r>
              <a:rPr lang="en-US" altLang="zh-CN" sz="1800" dirty="0"/>
              <a:t>(</a:t>
            </a:r>
            <a:r>
              <a:rPr lang="zh-CN" altLang="en-US" sz="1800" dirty="0"/>
              <a:t>激活函数</a:t>
            </a:r>
            <a:r>
              <a:rPr lang="en-US" altLang="zh-CN" sz="1800" dirty="0"/>
              <a:t>)--pool(</a:t>
            </a:r>
            <a:r>
              <a:rPr lang="zh-CN" altLang="en-US" sz="1800" dirty="0"/>
              <a:t>池化层</a:t>
            </a:r>
            <a:r>
              <a:rPr lang="en-US" altLang="zh-CN" sz="1800" dirty="0"/>
              <a:t>)--fc(</a:t>
            </a:r>
            <a:r>
              <a:rPr lang="zh-CN" altLang="en-US" sz="1800" dirty="0"/>
              <a:t>全连接层</a:t>
            </a:r>
            <a:r>
              <a:rPr lang="en-US" altLang="zh-CN" sz="1800" dirty="0"/>
              <a:t>)</a:t>
            </a:r>
            <a:endParaRPr lang="zh-CN" altLang="en-US" sz="1800" dirty="0"/>
          </a:p>
          <a:p>
            <a:r>
              <a:rPr lang="zh-CN" altLang="en-US" dirty="0" smtClean="0"/>
              <a:t>输入层</a:t>
            </a:r>
            <a:endParaRPr lang="zh-CN" alt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卷积扫描图片</a:t>
            </a:r>
            <a:endParaRPr lang="zh-CN" alt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卷积</a:t>
            </a:r>
            <a:endParaRPr lang="zh-CN" altLang="en-US" dirty="0"/>
          </a:p>
        </p:txBody>
      </p:sp>
      <p:sp>
        <p:nvSpPr>
          <p:cNvPr id="3" name="内容占位符 2"/>
          <p:cNvSpPr>
            <a:spLocks noGrp="1"/>
          </p:cNvSpPr>
          <p:nvPr>
            <p:ph idx="1"/>
          </p:nvPr>
        </p:nvSpPr>
        <p:spPr/>
        <p:txBody>
          <a:bodyPr/>
          <a:lstStyle/>
          <a:p>
            <a:r>
              <a:rPr lang="zh-CN" altLang="en-US" dirty="0"/>
              <a:t>从数学上讲，卷积就是一种</a:t>
            </a:r>
            <a:r>
              <a:rPr lang="zh-CN" altLang="en-US" dirty="0" smtClean="0"/>
              <a:t>运算；</a:t>
            </a:r>
            <a:endParaRPr lang="en-US" altLang="zh-CN" dirty="0" smtClean="0"/>
          </a:p>
          <a:p>
            <a:endParaRPr lang="zh-CN" altLang="en-US" dirty="0"/>
          </a:p>
        </p:txBody>
      </p:sp>
      <p:pic>
        <p:nvPicPr>
          <p:cNvPr id="4098" name="Picture 2" descr="D:\360安全浏览器下载\6e5c4d003f584cf1af342eae71dc31aa_th.gif"/>
          <p:cNvPicPr>
            <a:picLocks noChangeAspect="1" noChangeArrowheads="1" noCrop="1"/>
          </p:cNvPicPr>
          <p:nvPr/>
        </p:nvPicPr>
        <p:blipFill>
          <a:blip r:embed="rId1"/>
          <a:srcRect/>
          <a:stretch>
            <a:fillRect/>
          </a:stretch>
        </p:blipFill>
        <p:spPr bwMode="auto">
          <a:xfrm>
            <a:off x="5796136" y="2636912"/>
            <a:ext cx="2889300" cy="32842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099" name="Picture 3" descr="D:\360安全浏览器下载\1540352487824318bbe29b4.gif"/>
          <p:cNvPicPr>
            <a:picLocks noChangeAspect="1" noChangeArrowheads="1" noCrop="1"/>
          </p:cNvPicPr>
          <p:nvPr/>
        </p:nvPicPr>
        <p:blipFill>
          <a:blip r:embed="rId2"/>
          <a:srcRect/>
          <a:stretch>
            <a:fillRect/>
          </a:stretch>
        </p:blipFill>
        <p:spPr bwMode="auto">
          <a:xfrm>
            <a:off x="611560" y="2204864"/>
            <a:ext cx="4358541" cy="31599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目录</a:t>
            </a:r>
            <a:endParaRPr lang="zh-CN" altLang="en-US" dirty="0"/>
          </a:p>
        </p:txBody>
      </p:sp>
      <p:sp>
        <p:nvSpPr>
          <p:cNvPr id="3" name="内容占位符 2"/>
          <p:cNvSpPr>
            <a:spLocks noGrp="1"/>
          </p:cNvSpPr>
          <p:nvPr>
            <p:ph idx="1"/>
          </p:nvPr>
        </p:nvSpPr>
        <p:spPr>
          <a:xfrm>
            <a:off x="5508104" y="1628800"/>
            <a:ext cx="3034680" cy="4525963"/>
          </a:xfrm>
        </p:spPr>
        <p:txBody>
          <a:bodyPr>
            <a:noAutofit/>
          </a:bodyPr>
          <a:lstStyle/>
          <a:p>
            <a:r>
              <a:rPr lang="zh-CN" altLang="en-US" sz="1800" dirty="0" smtClean="0"/>
              <a:t>梯度下降</a:t>
            </a:r>
            <a:endParaRPr lang="en-US" altLang="zh-CN" sz="1800" dirty="0" smtClean="0"/>
          </a:p>
          <a:p>
            <a:r>
              <a:rPr lang="zh-CN" altLang="en-US" sz="1800" dirty="0"/>
              <a:t>优化</a:t>
            </a:r>
            <a:r>
              <a:rPr lang="zh-CN" altLang="en-US" sz="1800" dirty="0" smtClean="0"/>
              <a:t>器</a:t>
            </a:r>
            <a:endParaRPr lang="en-US" altLang="zh-CN" sz="1800" dirty="0" smtClean="0"/>
          </a:p>
          <a:p>
            <a:r>
              <a:rPr lang="zh-CN" altLang="en-US" sz="1800" dirty="0" smtClean="0"/>
              <a:t>损失函数</a:t>
            </a:r>
            <a:endParaRPr lang="en-US" altLang="zh-CN" sz="1800" dirty="0" smtClean="0"/>
          </a:p>
          <a:p>
            <a:r>
              <a:rPr lang="zh-CN" altLang="en-US" sz="1800" dirty="0" smtClean="0"/>
              <a:t>创建模型</a:t>
            </a:r>
            <a:endParaRPr lang="en-US" altLang="zh-CN" sz="1800" dirty="0" smtClean="0"/>
          </a:p>
          <a:p>
            <a:r>
              <a:rPr lang="zh-CN" altLang="en-US" sz="1800" dirty="0" smtClean="0"/>
              <a:t>训练</a:t>
            </a:r>
            <a:endParaRPr lang="en-US" altLang="zh-CN" sz="1800" dirty="0" smtClean="0"/>
          </a:p>
          <a:p>
            <a:r>
              <a:rPr lang="zh-CN" altLang="en-US" sz="1800" dirty="0"/>
              <a:t>预测</a:t>
            </a:r>
            <a:endParaRPr lang="zh-CN" altLang="en-US" sz="1800" dirty="0"/>
          </a:p>
        </p:txBody>
      </p:sp>
      <p:sp>
        <p:nvSpPr>
          <p:cNvPr id="4" name="内容占位符 2"/>
          <p:cNvSpPr txBox="1"/>
          <p:nvPr/>
        </p:nvSpPr>
        <p:spPr>
          <a:xfrm>
            <a:off x="547936" y="1781200"/>
            <a:ext cx="3034680" cy="452596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800" dirty="0" smtClean="0">
                <a:hlinkClick r:id="rId1" action="ppaction://hlinksldjump"/>
              </a:rPr>
              <a:t>数据集</a:t>
            </a:r>
            <a:endParaRPr lang="en-US" altLang="zh-CN" sz="1800" dirty="0" smtClean="0"/>
          </a:p>
          <a:p>
            <a:r>
              <a:rPr lang="zh-CN" altLang="en-US" sz="1800" dirty="0" smtClean="0">
                <a:hlinkClick r:id="rId2" action="ppaction://hlinksldjump"/>
              </a:rPr>
              <a:t>数据预处理</a:t>
            </a:r>
            <a:endParaRPr lang="en-US" altLang="zh-CN" sz="1800" dirty="0" smtClean="0"/>
          </a:p>
          <a:p>
            <a:r>
              <a:rPr lang="zh-CN" altLang="en-US" sz="1800" dirty="0" smtClean="0"/>
              <a:t>神经网络</a:t>
            </a:r>
            <a:endParaRPr lang="en-US" altLang="zh-CN" sz="1800" dirty="0" smtClean="0"/>
          </a:p>
          <a:p>
            <a:r>
              <a:rPr lang="en-US" altLang="zh-CN" sz="1800" dirty="0" smtClean="0"/>
              <a:t>CNN</a:t>
            </a:r>
            <a:r>
              <a:rPr lang="zh-CN" altLang="en-US" sz="1800" dirty="0" smtClean="0"/>
              <a:t>卷积神经网络</a:t>
            </a:r>
            <a:endParaRPr lang="zh-CN" altLang="en-US" sz="1800" dirty="0" smtClean="0"/>
          </a:p>
          <a:p>
            <a:pPr lvl="1"/>
            <a:r>
              <a:rPr lang="zh-CN" altLang="en-US" sz="1400" dirty="0"/>
              <a:t>卷积</a:t>
            </a:r>
            <a:endParaRPr lang="en-US" altLang="zh-CN" sz="1400" dirty="0" smtClean="0"/>
          </a:p>
          <a:p>
            <a:pPr lvl="1"/>
            <a:r>
              <a:rPr lang="zh-CN" altLang="en-US" sz="1400" dirty="0" smtClean="0"/>
              <a:t>参数介绍</a:t>
            </a:r>
            <a:endParaRPr lang="en-US" altLang="zh-CN" sz="1400" dirty="0" smtClean="0"/>
          </a:p>
          <a:p>
            <a:pPr lvl="1"/>
            <a:r>
              <a:rPr lang="zh-CN" altLang="en-US" sz="1400" dirty="0" smtClean="0"/>
              <a:t>扫描图片的步骤</a:t>
            </a:r>
            <a:endParaRPr lang="zh-CN" altLang="en-US" sz="14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卷积的计算方式</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63688" y="2204864"/>
            <a:ext cx="4731246" cy="3455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池化函数</a:t>
            </a:r>
            <a:endParaRPr lang="zh-CN" altLang="en-US" dirty="0"/>
          </a:p>
        </p:txBody>
      </p:sp>
      <p:sp>
        <p:nvSpPr>
          <p:cNvPr id="3" name="内容占位符 2"/>
          <p:cNvSpPr>
            <a:spLocks noGrp="1"/>
          </p:cNvSpPr>
          <p:nvPr>
            <p:ph idx="1"/>
          </p:nvPr>
        </p:nvSpPr>
        <p:spPr/>
        <p:txBody>
          <a:bodyPr>
            <a:normAutofit lnSpcReduction="10000"/>
          </a:bodyPr>
          <a:lstStyle/>
          <a:p>
            <a:pPr marL="0" indent="0">
              <a:buNone/>
            </a:pPr>
            <a:r>
              <a:rPr lang="en-US" altLang="zh-CN" sz="2000" dirty="0"/>
              <a:t>tf.layers.max_pooling2d( inputs, </a:t>
            </a:r>
            <a:r>
              <a:rPr lang="en-US" altLang="zh-CN" sz="2000" dirty="0" err="1"/>
              <a:t>pool_size</a:t>
            </a:r>
            <a:r>
              <a:rPr lang="en-US" altLang="zh-CN" sz="2000" dirty="0"/>
              <a:t>, strides, padding='valid', </a:t>
            </a:r>
            <a:r>
              <a:rPr lang="en-US" altLang="zh-CN" sz="2000" dirty="0" err="1"/>
              <a:t>data_format</a:t>
            </a:r>
            <a:r>
              <a:rPr lang="en-US" altLang="zh-CN" sz="2000" dirty="0"/>
              <a:t>='</a:t>
            </a:r>
            <a:r>
              <a:rPr lang="en-US" altLang="zh-CN" sz="2000" dirty="0" err="1"/>
              <a:t>channels_last</a:t>
            </a:r>
            <a:r>
              <a:rPr lang="en-US" altLang="zh-CN" sz="2000" dirty="0"/>
              <a:t>', name=None </a:t>
            </a:r>
            <a:r>
              <a:rPr lang="en-US" altLang="zh-CN" sz="2000" dirty="0" smtClean="0"/>
              <a:t>)</a:t>
            </a:r>
            <a:endParaRPr lang="en-US" altLang="zh-CN" sz="2000" dirty="0" smtClean="0"/>
          </a:p>
          <a:p>
            <a:endParaRPr lang="en-US" altLang="zh-CN" sz="2000" dirty="0"/>
          </a:p>
          <a:p>
            <a:r>
              <a:rPr lang="en-US" altLang="zh-CN" sz="2000" dirty="0"/>
              <a:t>inputs</a:t>
            </a:r>
            <a:r>
              <a:rPr lang="zh-CN" altLang="en-US" sz="2000" dirty="0"/>
              <a:t>：池的</a:t>
            </a:r>
            <a:r>
              <a:rPr lang="zh-CN" altLang="en-US" sz="2000" dirty="0" smtClean="0"/>
              <a:t>张量</a:t>
            </a:r>
            <a:endParaRPr lang="en-US" altLang="zh-CN" sz="2000" dirty="0"/>
          </a:p>
          <a:p>
            <a:r>
              <a:rPr lang="zh-CN" altLang="en-US" sz="2000" dirty="0" smtClean="0"/>
              <a:t> </a:t>
            </a:r>
            <a:r>
              <a:rPr lang="en-US" altLang="zh-CN" sz="2000" dirty="0" err="1" smtClean="0"/>
              <a:t>pool_size</a:t>
            </a:r>
            <a:r>
              <a:rPr lang="zh-CN" altLang="en-US" sz="2000" dirty="0"/>
              <a:t>：</a:t>
            </a:r>
            <a:r>
              <a:rPr lang="en-US" altLang="zh-CN" sz="2000" dirty="0"/>
              <a:t>2</a:t>
            </a:r>
            <a:r>
              <a:rPr lang="zh-CN" altLang="en-US" sz="2000" dirty="0"/>
              <a:t>个整数的整数或元组</a:t>
            </a:r>
            <a:r>
              <a:rPr lang="en-US" altLang="zh-CN" sz="2000" dirty="0"/>
              <a:t>/</a:t>
            </a:r>
            <a:r>
              <a:rPr lang="zh-CN" altLang="en-US" sz="2000" dirty="0"/>
              <a:t>列表：</a:t>
            </a:r>
            <a:r>
              <a:rPr lang="en-US" altLang="zh-CN" sz="2000" dirty="0"/>
              <a:t>(</a:t>
            </a:r>
            <a:r>
              <a:rPr lang="en-US" altLang="zh-CN" sz="2000" dirty="0" err="1"/>
              <a:t>pool_height,pool_width</a:t>
            </a:r>
            <a:r>
              <a:rPr lang="en-US" altLang="zh-CN" sz="2000" dirty="0"/>
              <a:t>),</a:t>
            </a:r>
            <a:r>
              <a:rPr lang="zh-CN" altLang="en-US" sz="2000" dirty="0"/>
              <a:t>用于指定池窗口的大小</a:t>
            </a:r>
            <a:r>
              <a:rPr lang="en-US" altLang="zh-CN" sz="2000" dirty="0"/>
              <a:t>.</a:t>
            </a:r>
            <a:r>
              <a:rPr lang="zh-CN" altLang="en-US" sz="2000" dirty="0"/>
              <a:t>可以是单个整数</a:t>
            </a:r>
            <a:r>
              <a:rPr lang="en-US" altLang="zh-CN" sz="2000" dirty="0"/>
              <a:t>,</a:t>
            </a:r>
            <a:r>
              <a:rPr lang="zh-CN" altLang="en-US" sz="2000" dirty="0"/>
              <a:t>以指定所有空间维度的相同值</a:t>
            </a:r>
            <a:r>
              <a:rPr lang="en-US" altLang="zh-CN" sz="2000" dirty="0"/>
              <a:t>.</a:t>
            </a:r>
            <a:endParaRPr lang="en-US" altLang="zh-CN" sz="2000" dirty="0"/>
          </a:p>
          <a:p>
            <a:r>
              <a:rPr lang="en-US" altLang="zh-CN" sz="2000" dirty="0"/>
              <a:t>strides</a:t>
            </a:r>
            <a:r>
              <a:rPr lang="zh-CN" altLang="en-US" sz="2000" dirty="0"/>
              <a:t>：</a:t>
            </a:r>
            <a:r>
              <a:rPr lang="en-US" altLang="zh-CN" sz="2000" dirty="0"/>
              <a:t>2</a:t>
            </a:r>
            <a:r>
              <a:rPr lang="zh-CN" altLang="en-US" sz="2000" dirty="0"/>
              <a:t>个整数的整数或元组</a:t>
            </a:r>
            <a:r>
              <a:rPr lang="en-US" altLang="zh-CN" sz="2000" dirty="0"/>
              <a:t>/</a:t>
            </a:r>
            <a:r>
              <a:rPr lang="zh-CN" altLang="en-US" sz="2000" dirty="0"/>
              <a:t>列表</a:t>
            </a:r>
            <a:r>
              <a:rPr lang="en-US" altLang="zh-CN" sz="2000" dirty="0"/>
              <a:t>,</a:t>
            </a:r>
            <a:r>
              <a:rPr lang="zh-CN" altLang="en-US" sz="2000" dirty="0"/>
              <a:t>用于指定池操作的步幅</a:t>
            </a:r>
            <a:r>
              <a:rPr lang="en-US" altLang="zh-CN" sz="2000" dirty="0"/>
              <a:t>.</a:t>
            </a:r>
            <a:r>
              <a:rPr lang="zh-CN" altLang="en-US" sz="2000" dirty="0"/>
              <a:t>可以是单个整数</a:t>
            </a:r>
            <a:r>
              <a:rPr lang="en-US" altLang="zh-CN" sz="2000" dirty="0"/>
              <a:t>,</a:t>
            </a:r>
            <a:r>
              <a:rPr lang="zh-CN" altLang="en-US" sz="2000" dirty="0"/>
              <a:t>以指定所有空间维度的相同值</a:t>
            </a:r>
            <a:r>
              <a:rPr lang="en-US" altLang="zh-CN" sz="2000" dirty="0"/>
              <a:t>.</a:t>
            </a:r>
            <a:endParaRPr lang="en-US" altLang="zh-CN" sz="2000" dirty="0"/>
          </a:p>
          <a:p>
            <a:r>
              <a:rPr lang="en-US" altLang="zh-CN" sz="2000" dirty="0"/>
              <a:t>padding</a:t>
            </a:r>
            <a:r>
              <a:rPr lang="zh-CN" altLang="en-US" sz="2000" dirty="0"/>
              <a:t>：一个字符串</a:t>
            </a:r>
            <a:r>
              <a:rPr lang="en-US" altLang="zh-CN" sz="2000" dirty="0"/>
              <a:t>,</a:t>
            </a:r>
            <a:r>
              <a:rPr lang="zh-CN" altLang="en-US" sz="2000" dirty="0"/>
              <a:t>表示填充方法</a:t>
            </a:r>
            <a:r>
              <a:rPr lang="en-US" altLang="zh-CN" sz="2000" dirty="0"/>
              <a:t>,“valid”</a:t>
            </a:r>
            <a:r>
              <a:rPr lang="zh-CN" altLang="en-US" sz="2000" dirty="0"/>
              <a:t>或“</a:t>
            </a:r>
            <a:r>
              <a:rPr lang="en-US" altLang="zh-CN" sz="2000" dirty="0"/>
              <a:t>same”,</a:t>
            </a:r>
            <a:r>
              <a:rPr lang="zh-CN" altLang="en-US" sz="2000" dirty="0"/>
              <a:t>不区分大小写</a:t>
            </a:r>
            <a:r>
              <a:rPr lang="en-US" altLang="zh-CN" sz="2000" dirty="0"/>
              <a:t>.</a:t>
            </a:r>
            <a:endParaRPr lang="en-US" altLang="zh-CN" sz="2000" dirty="0"/>
          </a:p>
          <a:p>
            <a:r>
              <a:rPr lang="en-US" altLang="zh-CN" sz="2000" dirty="0" err="1"/>
              <a:t>data_format</a:t>
            </a:r>
            <a:r>
              <a:rPr lang="zh-CN" altLang="en-US" sz="2000" dirty="0"/>
              <a:t>：一个字符串</a:t>
            </a:r>
            <a:r>
              <a:rPr lang="en-US" altLang="zh-CN" sz="2000" dirty="0"/>
              <a:t>,</a:t>
            </a:r>
            <a:r>
              <a:rPr lang="zh-CN" altLang="en-US" sz="2000" dirty="0"/>
              <a:t>表示输入中维度的顺序</a:t>
            </a:r>
            <a:r>
              <a:rPr lang="en-US" altLang="zh-CN" sz="2000" dirty="0"/>
              <a:t>.</a:t>
            </a:r>
            <a:r>
              <a:rPr lang="zh-CN" altLang="en-US" sz="2000" dirty="0"/>
              <a:t>支持</a:t>
            </a:r>
            <a:r>
              <a:rPr lang="en-US" altLang="zh-CN" sz="2000" dirty="0" err="1"/>
              <a:t>channels_last</a:t>
            </a:r>
            <a:r>
              <a:rPr lang="en-US" altLang="zh-CN" sz="2000" dirty="0"/>
              <a:t>(</a:t>
            </a:r>
            <a:r>
              <a:rPr lang="zh-CN" altLang="en-US" sz="2000" dirty="0"/>
              <a:t>默认</a:t>
            </a:r>
            <a:r>
              <a:rPr lang="en-US" altLang="zh-CN" sz="2000" dirty="0"/>
              <a:t>)</a:t>
            </a:r>
            <a:r>
              <a:rPr lang="zh-CN" altLang="en-US" sz="2000" dirty="0"/>
              <a:t>和</a:t>
            </a:r>
            <a:r>
              <a:rPr lang="en-US" altLang="zh-CN" sz="2000" dirty="0" err="1"/>
              <a:t>channels_first</a:t>
            </a:r>
            <a:r>
              <a:rPr lang="zh-CN" altLang="en-US" sz="2000" dirty="0"/>
              <a:t>；</a:t>
            </a:r>
            <a:r>
              <a:rPr lang="en-US" altLang="zh-CN" sz="2000" dirty="0" err="1"/>
              <a:t>channels_last</a:t>
            </a:r>
            <a:r>
              <a:rPr lang="zh-CN" altLang="en-US" sz="2000" dirty="0"/>
              <a:t>对应于具有形状</a:t>
            </a:r>
            <a:r>
              <a:rPr lang="en-US" altLang="zh-CN" sz="2000" dirty="0"/>
              <a:t>(batch, height, width, channels)</a:t>
            </a:r>
            <a:r>
              <a:rPr lang="zh-CN" altLang="en-US" sz="2000" dirty="0"/>
              <a:t>的输入</a:t>
            </a:r>
            <a:r>
              <a:rPr lang="en-US" altLang="zh-CN" sz="2000" dirty="0"/>
              <a:t>,</a:t>
            </a:r>
            <a:r>
              <a:rPr lang="zh-CN" altLang="en-US" sz="2000" dirty="0"/>
              <a:t>而</a:t>
            </a:r>
            <a:r>
              <a:rPr lang="en-US" altLang="zh-CN" sz="2000" dirty="0" err="1"/>
              <a:t>channels_first</a:t>
            </a:r>
            <a:r>
              <a:rPr lang="zh-CN" altLang="en-US" sz="2000" dirty="0"/>
              <a:t>对应于具有形状</a:t>
            </a:r>
            <a:r>
              <a:rPr lang="en-US" altLang="zh-CN" sz="2000" dirty="0"/>
              <a:t>(batch, channels, height, width)</a:t>
            </a:r>
            <a:r>
              <a:rPr lang="zh-CN" altLang="en-US" sz="2000" dirty="0"/>
              <a:t>的输入</a:t>
            </a:r>
            <a:r>
              <a:rPr lang="en-US" altLang="zh-CN" sz="2000" dirty="0"/>
              <a:t>.</a:t>
            </a:r>
            <a:endParaRPr lang="en-US" altLang="zh-CN" sz="2000" dirty="0"/>
          </a:p>
          <a:p>
            <a:r>
              <a:rPr lang="en-US" altLang="zh-CN" sz="2000" dirty="0"/>
              <a:t>name</a:t>
            </a:r>
            <a:r>
              <a:rPr lang="zh-CN" altLang="en-US" sz="2000" dirty="0"/>
              <a:t>：字符串</a:t>
            </a:r>
            <a:r>
              <a:rPr lang="en-US" altLang="zh-CN" sz="2000" dirty="0"/>
              <a:t>,</a:t>
            </a:r>
            <a:r>
              <a:rPr lang="zh-CN" altLang="en-US" sz="2000" dirty="0"/>
              <a:t>图层的名称</a:t>
            </a:r>
            <a:r>
              <a:rPr lang="en-US" altLang="zh-CN" sz="2000" dirty="0"/>
              <a:t>.</a:t>
            </a:r>
            <a:endParaRPr lang="en-US" altLang="zh-CN" sz="2000" dirty="0"/>
          </a:p>
          <a:p>
            <a:endParaRPr lang="zh-CN" altLang="en-US" sz="20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池化</a:t>
            </a:r>
            <a:endParaRPr lang="zh-CN" altLang="en-US" dirty="0"/>
          </a:p>
        </p:txBody>
      </p:sp>
      <p:sp>
        <p:nvSpPr>
          <p:cNvPr id="3" name="内容占位符 2"/>
          <p:cNvSpPr>
            <a:spLocks noGrp="1"/>
          </p:cNvSpPr>
          <p:nvPr>
            <p:ph idx="1"/>
          </p:nvPr>
        </p:nvSpPr>
        <p:spPr>
          <a:xfrm>
            <a:off x="457200" y="1600200"/>
            <a:ext cx="4114800" cy="4525963"/>
          </a:xfrm>
        </p:spPr>
        <p:txBody>
          <a:bodyPr>
            <a:normAutofit/>
          </a:bodyPr>
          <a:lstStyle/>
          <a:p>
            <a:pPr marL="0" indent="0">
              <a:buNone/>
            </a:pPr>
            <a:r>
              <a:rPr lang="zh-CN" altLang="en-US" sz="1600" dirty="0" smtClean="0"/>
              <a:t>    由于视觉感知一般要在大尺度上对事物进行观察。所以</a:t>
            </a:r>
            <a:r>
              <a:rPr lang="zh-CN" altLang="en-US" sz="1600" dirty="0"/>
              <a:t>在通过卷积层获得特征</a:t>
            </a:r>
            <a:r>
              <a:rPr lang="en-US" altLang="zh-CN" sz="1600" dirty="0"/>
              <a:t>(feature map) </a:t>
            </a:r>
            <a:r>
              <a:rPr lang="zh-CN" altLang="en-US" sz="1600" dirty="0"/>
              <a:t>之后 </a:t>
            </a:r>
            <a:r>
              <a:rPr lang="en-US" altLang="zh-CN" sz="1600" dirty="0"/>
              <a:t>,</a:t>
            </a:r>
            <a:r>
              <a:rPr lang="zh-CN" altLang="en-US" sz="1600" dirty="0"/>
              <a:t>下一步要做的就是利用这些特征进行</a:t>
            </a:r>
            <a:r>
              <a:rPr lang="zh-CN" altLang="en-US" sz="1600" dirty="0" smtClean="0"/>
              <a:t>整合、分类。</a:t>
            </a:r>
            <a:endParaRPr lang="en-US" altLang="zh-CN" sz="1600" dirty="0" smtClean="0"/>
          </a:p>
          <a:p>
            <a:pPr marL="0" indent="0">
              <a:buNone/>
            </a:pPr>
            <a:r>
              <a:rPr lang="en-US" altLang="zh-CN" sz="1600" dirty="0" smtClean="0"/>
              <a:t>    </a:t>
            </a:r>
            <a:r>
              <a:rPr lang="zh-CN" altLang="en-US" sz="1600" dirty="0" smtClean="0"/>
              <a:t>此时</a:t>
            </a:r>
            <a:r>
              <a:rPr lang="zh-CN" altLang="en-US" sz="1600" dirty="0"/>
              <a:t>我们就会采用 池化层将得到的特征</a:t>
            </a:r>
            <a:r>
              <a:rPr lang="en-US" altLang="zh-CN" sz="1600" dirty="0"/>
              <a:t>(feature map) </a:t>
            </a:r>
            <a:r>
              <a:rPr lang="zh-CN" altLang="en-US" sz="1600" dirty="0"/>
              <a:t>进行降维</a:t>
            </a:r>
            <a:r>
              <a:rPr lang="en-US" altLang="zh-CN" sz="1600" dirty="0"/>
              <a:t>,</a:t>
            </a:r>
            <a:r>
              <a:rPr lang="zh-CN" altLang="en-US" sz="1600" dirty="0"/>
              <a:t>假如我们得到一个局部特征</a:t>
            </a:r>
            <a:r>
              <a:rPr lang="en-US" altLang="zh-CN" sz="1600" dirty="0"/>
              <a:t>,</a:t>
            </a:r>
            <a:r>
              <a:rPr lang="zh-CN" altLang="en-US" sz="1600" dirty="0"/>
              <a:t>他是一个图像的一个局部放大图</a:t>
            </a:r>
            <a:r>
              <a:rPr lang="en-US" altLang="zh-CN" sz="1600" dirty="0"/>
              <a:t>,</a:t>
            </a:r>
            <a:r>
              <a:rPr lang="zh-CN" altLang="en-US" sz="1600" dirty="0"/>
              <a:t>分辨率很大</a:t>
            </a:r>
            <a:r>
              <a:rPr lang="en-US" altLang="zh-CN" sz="1600" dirty="0"/>
              <a:t>,</a:t>
            </a:r>
            <a:r>
              <a:rPr lang="zh-CN" altLang="en-US" sz="1600" dirty="0"/>
              <a:t>那么我们就可以将一些像素点周围的像素点</a:t>
            </a:r>
            <a:r>
              <a:rPr lang="en-US" altLang="zh-CN" sz="1600" dirty="0"/>
              <a:t>(</a:t>
            </a:r>
            <a:r>
              <a:rPr lang="zh-CN" altLang="en-US" sz="1600" dirty="0"/>
              <a:t>特征值</a:t>
            </a:r>
            <a:r>
              <a:rPr lang="en-US" altLang="zh-CN" sz="1600" dirty="0"/>
              <a:t>) </a:t>
            </a:r>
            <a:r>
              <a:rPr lang="zh-CN" altLang="en-US" sz="1600" dirty="0"/>
              <a:t>近似看待</a:t>
            </a:r>
            <a:r>
              <a:rPr lang="en-US" altLang="zh-CN" sz="1600" dirty="0"/>
              <a:t>,</a:t>
            </a:r>
            <a:r>
              <a:rPr lang="zh-CN" altLang="en-US" sz="1600" dirty="0"/>
              <a:t>将平面内某一位置及其相邻位置的特征值进行统计</a:t>
            </a:r>
            <a:r>
              <a:rPr lang="en-US" altLang="zh-CN" sz="1600" dirty="0"/>
              <a:t>,</a:t>
            </a:r>
            <a:r>
              <a:rPr lang="zh-CN" altLang="en-US" sz="1600" dirty="0"/>
              <a:t>并将汇总后的结果作为这一位置在该</a:t>
            </a:r>
            <a:r>
              <a:rPr lang="zh-CN" altLang="en-US" sz="1600" dirty="0" smtClean="0"/>
              <a:t>平面的</a:t>
            </a:r>
            <a:r>
              <a:rPr lang="zh-CN" altLang="en-US" sz="1600" dirty="0"/>
              <a:t>值</a:t>
            </a:r>
            <a:r>
              <a:rPr lang="en-US" altLang="zh-CN" sz="1600" dirty="0" smtClean="0"/>
              <a:t>.</a:t>
            </a:r>
            <a:endParaRPr lang="en-US" altLang="zh-CN" sz="1600" dirty="0" smtClean="0"/>
          </a:p>
          <a:p>
            <a:pPr marL="0" indent="0">
              <a:buNone/>
            </a:pPr>
            <a:r>
              <a:rPr lang="zh-CN" altLang="en-US" sz="1600" dirty="0"/>
              <a:t>  常见的池化有 最大池化</a:t>
            </a:r>
            <a:r>
              <a:rPr lang="en-US" altLang="zh-CN" sz="1600" dirty="0"/>
              <a:t>(Max Pooling) , </a:t>
            </a:r>
            <a:r>
              <a:rPr lang="zh-CN" altLang="en-US" sz="1600" dirty="0"/>
              <a:t>平均池化</a:t>
            </a:r>
            <a:r>
              <a:rPr lang="en-US" altLang="zh-CN" sz="1600" dirty="0"/>
              <a:t>(Average Pooling) ,</a:t>
            </a:r>
            <a:r>
              <a:rPr lang="zh-CN" altLang="en-US" sz="1600" dirty="0"/>
              <a:t>使用池化函数来进一步对卷积操作得到的特征映射结果进行处理</a:t>
            </a:r>
            <a:endParaRPr lang="en-US" altLang="zh-CN" sz="1600" dirty="0"/>
          </a:p>
          <a:p>
            <a:pPr marL="0" indent="0">
              <a:buNone/>
            </a:pPr>
            <a:endParaRPr lang="en-US" altLang="zh-CN" sz="1600" dirty="0"/>
          </a:p>
        </p:txBody>
      </p:sp>
      <p:pic>
        <p:nvPicPr>
          <p:cNvPr id="1026" name="Picture 2" descr="D:\360安全浏览器下载\aHR0cHM6Ly9tbG5vdGVib29rLmdpdGh1Yi5pby9pbWcvQ05OL3Bvb2xmaWcuZ2lm.gif"/>
          <p:cNvPicPr>
            <a:picLocks noChangeAspect="1" noChangeArrowheads="1" noCrop="1"/>
          </p:cNvPicPr>
          <p:nvPr/>
        </p:nvPicPr>
        <p:blipFill>
          <a:blip r:embed="rId1"/>
          <a:srcRect/>
          <a:stretch>
            <a:fillRect/>
          </a:stretch>
        </p:blipFill>
        <p:spPr bwMode="auto">
          <a:xfrm>
            <a:off x="5652120" y="1268760"/>
            <a:ext cx="3015807" cy="30213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a:t>激活</a:t>
            </a:r>
            <a:r>
              <a:rPr lang="zh-CN" altLang="en-US" b="1" dirty="0" smtClean="0"/>
              <a:t>层</a:t>
            </a:r>
            <a:endParaRPr lang="zh-CN" altLang="en-US" dirty="0"/>
          </a:p>
        </p:txBody>
      </p:sp>
      <p:sp>
        <p:nvSpPr>
          <p:cNvPr id="3" name="内容占位符 2"/>
          <p:cNvSpPr>
            <a:spLocks noGrp="1"/>
          </p:cNvSpPr>
          <p:nvPr>
            <p:ph idx="1"/>
          </p:nvPr>
        </p:nvSpPr>
        <p:spPr/>
        <p:txBody>
          <a:bodyPr/>
          <a:lstStyle/>
          <a:p>
            <a:r>
              <a:rPr lang="zh-CN" altLang="en-US" dirty="0"/>
              <a:t>激活层是为矩阵运算的结果添加</a:t>
            </a:r>
            <a:r>
              <a:rPr lang="zh-CN" altLang="en-US" dirty="0" smtClean="0"/>
              <a:t>非线性的函数</a:t>
            </a:r>
            <a:endParaRPr lang="en-US" altLang="zh-CN" dirty="0" smtClean="0"/>
          </a:p>
          <a:p>
            <a:r>
              <a:rPr lang="zh-CN" altLang="en-US" dirty="0"/>
              <a:t>需要注意的是，每个隐藏层计算（矩阵线性运算）之后，都需要加一层激活层，要不然该层线性计算是没有意义的。</a:t>
            </a:r>
            <a:endParaRPr lang="zh-CN" alt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激活函数</a:t>
            </a:r>
            <a:endParaRPr lang="zh-CN" altLang="en-US" dirty="0"/>
          </a:p>
        </p:txBody>
      </p:sp>
      <p:sp>
        <p:nvSpPr>
          <p:cNvPr id="3" name="内容占位符 2"/>
          <p:cNvSpPr>
            <a:spLocks noGrp="1"/>
          </p:cNvSpPr>
          <p:nvPr>
            <p:ph idx="1"/>
          </p:nvPr>
        </p:nvSpPr>
        <p:spPr/>
        <p:txBody>
          <a:bodyPr/>
          <a:lstStyle/>
          <a:p>
            <a:pPr marL="0" indent="0">
              <a:buNone/>
            </a:pPr>
            <a:r>
              <a:rPr lang="zh-CN" altLang="en-US" dirty="0" smtClean="0"/>
              <a:t>激活函数分类：</a:t>
            </a:r>
            <a:endParaRPr lang="en-US" altLang="zh-CN" dirty="0" smtClean="0"/>
          </a:p>
          <a:p>
            <a:r>
              <a:rPr lang="en-US" altLang="zh-CN" sz="2800" dirty="0"/>
              <a:t>Sigmoid</a:t>
            </a:r>
            <a:r>
              <a:rPr lang="zh-CN" altLang="en-US" sz="2800" dirty="0" smtClean="0"/>
              <a:t>函数</a:t>
            </a:r>
            <a:endParaRPr lang="en-US" altLang="zh-CN" sz="2800" dirty="0" smtClean="0"/>
          </a:p>
          <a:p>
            <a:pPr marL="0" indent="0">
              <a:buNone/>
            </a:pPr>
            <a:endParaRPr lang="en-US" altLang="zh-CN" sz="2800" dirty="0" smtClean="0"/>
          </a:p>
          <a:p>
            <a:pPr marL="0" indent="0">
              <a:buNone/>
            </a:pPr>
            <a:endParaRPr lang="en-US" altLang="zh-CN" sz="2800" dirty="0" smtClean="0"/>
          </a:p>
          <a:p>
            <a:r>
              <a:rPr lang="en-US" altLang="zh-CN" sz="2800" dirty="0" err="1" smtClean="0"/>
              <a:t>tanh</a:t>
            </a:r>
            <a:r>
              <a:rPr lang="zh-CN" altLang="en-US" sz="2800" dirty="0" smtClean="0"/>
              <a:t>函数  </a:t>
            </a:r>
            <a:endParaRPr lang="en-US" altLang="zh-CN" sz="2800" dirty="0" smtClean="0"/>
          </a:p>
          <a:p>
            <a:pPr marL="0" indent="0">
              <a:buNone/>
            </a:pPr>
            <a:endParaRPr lang="en-US" altLang="zh-CN" sz="2800" dirty="0" smtClean="0"/>
          </a:p>
          <a:p>
            <a:pPr marL="0" indent="0">
              <a:buNone/>
            </a:pPr>
            <a:endParaRPr lang="zh-CN" altLang="en-US" sz="2800" dirty="0"/>
          </a:p>
          <a:p>
            <a:r>
              <a:rPr lang="en-US" altLang="zh-CN" sz="2800" dirty="0" err="1" smtClean="0"/>
              <a:t>Relu</a:t>
            </a:r>
            <a:r>
              <a:rPr lang="zh-CN" altLang="en-US" sz="2800" dirty="0"/>
              <a:t>函数</a:t>
            </a:r>
            <a:endParaRPr lang="zh-CN" altLang="en-US" sz="2800" dirty="0"/>
          </a:p>
          <a:p>
            <a:endParaRPr lang="zh-CN" altLang="en-US" b="1" dirty="0"/>
          </a:p>
          <a:p>
            <a:endParaRPr lang="zh-CN" altLang="en-US" dirty="0"/>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49561" y="2130848"/>
            <a:ext cx="2304256" cy="7406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3195" y="1638071"/>
            <a:ext cx="1800200" cy="1256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9561" y="3429000"/>
            <a:ext cx="2163173" cy="10075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02052" y="3045682"/>
            <a:ext cx="1602486" cy="14328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3195" y="4797151"/>
            <a:ext cx="1829826" cy="1286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9561" y="5157192"/>
            <a:ext cx="2028825" cy="81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33021" y="2131263"/>
            <a:ext cx="1041606" cy="417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激活函数</a:t>
            </a:r>
            <a:endParaRPr lang="zh-CN" altLang="en-US" dirty="0"/>
          </a:p>
        </p:txBody>
      </p:sp>
      <p:sp>
        <p:nvSpPr>
          <p:cNvPr id="3" name="内容占位符 2"/>
          <p:cNvSpPr>
            <a:spLocks noGrp="1"/>
          </p:cNvSpPr>
          <p:nvPr>
            <p:ph idx="1"/>
          </p:nvPr>
        </p:nvSpPr>
        <p:spPr>
          <a:xfrm>
            <a:off x="457200" y="1600200"/>
            <a:ext cx="2602632" cy="4525963"/>
          </a:xfrm>
        </p:spPr>
        <p:txBody>
          <a:bodyPr/>
          <a:lstStyle/>
          <a:p>
            <a:pPr marL="0" indent="0">
              <a:buNone/>
            </a:pPr>
            <a:r>
              <a:rPr lang="en-US" altLang="zh-CN" dirty="0" err="1" smtClean="0"/>
              <a:t>Softmax</a:t>
            </a:r>
            <a:r>
              <a:rPr lang="zh-CN" altLang="en-US" dirty="0"/>
              <a:t>函数</a:t>
            </a:r>
            <a:r>
              <a:rPr lang="zh-CN" altLang="en-US" dirty="0" smtClean="0"/>
              <a:t>：</a:t>
            </a:r>
            <a:endParaRPr lang="en-US" altLang="zh-CN" dirty="0" smtClean="0"/>
          </a:p>
        </p:txBody>
      </p:sp>
      <p:pic>
        <p:nvPicPr>
          <p:cNvPr id="409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80443" y="1417725"/>
            <a:ext cx="2206203" cy="108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3609020"/>
            <a:ext cx="4167025" cy="20522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3717032"/>
            <a:ext cx="4125339" cy="18362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sigmoid</a:t>
            </a:r>
            <a:endParaRPr lang="en-US" altLang="zh-CN"/>
          </a:p>
        </p:txBody>
      </p:sp>
      <p:pic>
        <p:nvPicPr>
          <p:cNvPr id="4" name="内容占位符 3"/>
          <p:cNvPicPr>
            <a:picLocks noGrp="1" noChangeAspect="1"/>
          </p:cNvPicPr>
          <p:nvPr>
            <p:ph idx="1"/>
          </p:nvPr>
        </p:nvPicPr>
        <p:blipFill>
          <a:blip r:embed="rId1"/>
          <a:stretch>
            <a:fillRect/>
          </a:stretch>
        </p:blipFill>
        <p:spPr>
          <a:xfrm>
            <a:off x="3211195" y="2051050"/>
            <a:ext cx="5334000" cy="3492500"/>
          </a:xfrm>
          <a:prstGeom prst="rect">
            <a:avLst/>
          </a:prstGeom>
        </p:spPr>
      </p:pic>
      <p:sp>
        <p:nvSpPr>
          <p:cNvPr id="6" name="文本框 5"/>
          <p:cNvSpPr txBox="1"/>
          <p:nvPr/>
        </p:nvSpPr>
        <p:spPr>
          <a:xfrm>
            <a:off x="548005" y="1417955"/>
            <a:ext cx="1325880" cy="368300"/>
          </a:xfrm>
          <a:prstGeom prst="rect">
            <a:avLst/>
          </a:prstGeom>
          <a:noFill/>
        </p:spPr>
        <p:txBody>
          <a:bodyPr wrap="none" rtlCol="0">
            <a:spAutoFit/>
          </a:bodyPr>
          <a:lstStyle/>
          <a:p>
            <a:r>
              <a:rPr lang="zh-CN" altLang="en-US"/>
              <a:t>导数的图像</a:t>
            </a: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Sigmoid&amp;softMax</a:t>
            </a:r>
            <a:endParaRPr lang="zh-CN" altLang="en-US" dirty="0"/>
          </a:p>
        </p:txBody>
      </p:sp>
      <p:sp>
        <p:nvSpPr>
          <p:cNvPr id="3" name="内容占位符 2"/>
          <p:cNvSpPr>
            <a:spLocks noGrp="1"/>
          </p:cNvSpPr>
          <p:nvPr>
            <p:ph idx="1"/>
          </p:nvPr>
        </p:nvSpPr>
        <p:spPr/>
        <p:txBody>
          <a:bodyPr/>
          <a:lstStyle/>
          <a:p>
            <a:pPr marL="0" indent="0">
              <a:buNone/>
            </a:pPr>
            <a:r>
              <a:rPr lang="zh-CN" altLang="en-US" dirty="0" smtClean="0"/>
              <a:t>总结：</a:t>
            </a:r>
            <a:endParaRPr lang="en-US" altLang="zh-CN" dirty="0" smtClean="0"/>
          </a:p>
          <a:p>
            <a:pPr marL="0" indent="0">
              <a:buNone/>
            </a:pPr>
            <a:r>
              <a:rPr lang="en-US" altLang="zh-CN" dirty="0"/>
              <a:t>	</a:t>
            </a:r>
            <a:r>
              <a:rPr lang="zh-CN" altLang="en-US" dirty="0"/>
              <a:t>主要用于多分类问题的激活函数，因为数字识别是 </a:t>
            </a:r>
            <a:r>
              <a:rPr lang="en-US" altLang="zh-CN" dirty="0"/>
              <a:t>0-9</a:t>
            </a:r>
            <a:r>
              <a:rPr lang="zh-CN" altLang="en-US" dirty="0"/>
              <a:t>九个数字，所以使用 </a:t>
            </a:r>
            <a:r>
              <a:rPr lang="en-US" altLang="zh-CN" dirty="0" err="1"/>
              <a:t>softMax</a:t>
            </a:r>
            <a:r>
              <a:rPr lang="zh-CN" altLang="en-US" dirty="0"/>
              <a:t>，二分类问题可以使用 </a:t>
            </a:r>
            <a:r>
              <a:rPr lang="en-US" altLang="zh-CN" dirty="0" smtClean="0"/>
              <a:t>sigmoid</a:t>
            </a:r>
            <a:r>
              <a:rPr lang="zh-CN" altLang="en-US" dirty="0" smtClean="0"/>
              <a:t>，因为经过</a:t>
            </a:r>
            <a:r>
              <a:rPr lang="en-US" altLang="zh-CN" dirty="0" smtClean="0"/>
              <a:t>sigmoid</a:t>
            </a:r>
            <a:r>
              <a:rPr lang="zh-CN" altLang="en-US" dirty="0" smtClean="0"/>
              <a:t>之后输出的值是</a:t>
            </a:r>
            <a:r>
              <a:rPr lang="en-US" altLang="zh-CN" dirty="0" smtClean="0"/>
              <a:t>0-1</a:t>
            </a:r>
            <a:r>
              <a:rPr lang="zh-CN" altLang="en-US" dirty="0" smtClean="0"/>
              <a:t>之间；</a:t>
            </a:r>
            <a:endParaRPr lang="zh-CN" altLang="en-US" dirty="0"/>
          </a:p>
          <a:p>
            <a:pPr marL="0" indent="0">
              <a:buNone/>
            </a:pPr>
            <a:endParaRPr lang="zh-CN" alt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12695" y="131495"/>
            <a:ext cx="3815822" cy="65557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31495"/>
            <a:ext cx="4211145" cy="6510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模型在计算什么？</a:t>
            </a:r>
            <a:br>
              <a:rPr lang="en-US" altLang="zh-CN" dirty="0"/>
            </a:br>
            <a:endParaRPr lang="zh-CN" altLang="en-US" dirty="0"/>
          </a:p>
        </p:txBody>
      </p:sp>
      <p:sp>
        <p:nvSpPr>
          <p:cNvPr id="3" name="内容占位符 2"/>
          <p:cNvSpPr>
            <a:spLocks noGrp="1"/>
          </p:cNvSpPr>
          <p:nvPr>
            <p:ph idx="1"/>
          </p:nvPr>
        </p:nvSpPr>
        <p:spPr/>
        <p:txBody>
          <a:bodyPr/>
          <a:lstStyle/>
          <a:p>
            <a:r>
              <a:rPr lang="zh-CN" altLang="en-US" dirty="0" smtClean="0"/>
              <a:t>答案： 计算每个卷积每一个格中的数据；目的是提取图片的特征</a:t>
            </a:r>
            <a:endParaRPr lang="en-US" altLang="zh-CN" dirty="0" smtClean="0"/>
          </a:p>
          <a:p>
            <a:endParaRPr lang="en-US" altLang="zh-CN" dirty="0"/>
          </a:p>
          <a:p>
            <a:r>
              <a:rPr lang="zh-CN" altLang="en-US" dirty="0" smtClean="0"/>
              <a:t>如何据算每一个格中数据的大小</a:t>
            </a:r>
            <a:endParaRPr lang="en-US" altLang="zh-CN" dirty="0" smtClean="0"/>
          </a:p>
          <a:p>
            <a:pPr marL="0" indent="0">
              <a:buNone/>
            </a:pPr>
            <a:r>
              <a:rPr lang="zh-CN" altLang="en-US" dirty="0" smtClean="0"/>
              <a:t>梯度下降算法</a:t>
            </a:r>
            <a:endParaRPr lang="en-US" altLang="zh-CN"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706090"/>
          </a:xfrm>
        </p:spPr>
        <p:txBody>
          <a:bodyPr>
            <a:normAutofit fontScale="90000"/>
          </a:bodyPr>
          <a:lstStyle/>
          <a:p>
            <a:r>
              <a:rPr lang="zh-CN" altLang="en-US" dirty="0" smtClean="0"/>
              <a:t>数据集</a:t>
            </a:r>
            <a:endParaRPr lang="zh-CN" altLang="en-US" dirty="0"/>
          </a:p>
        </p:txBody>
      </p:sp>
      <p:sp>
        <p:nvSpPr>
          <p:cNvPr id="3" name="内容占位符 2"/>
          <p:cNvSpPr>
            <a:spLocks noGrp="1"/>
          </p:cNvSpPr>
          <p:nvPr>
            <p:ph idx="1"/>
          </p:nvPr>
        </p:nvSpPr>
        <p:spPr>
          <a:xfrm>
            <a:off x="395536" y="1412776"/>
            <a:ext cx="4546848" cy="4824536"/>
          </a:xfrm>
        </p:spPr>
        <p:txBody>
          <a:bodyPr>
            <a:normAutofit/>
          </a:bodyPr>
          <a:lstStyle/>
          <a:p>
            <a:pPr marL="0" indent="0">
              <a:buNone/>
            </a:pPr>
            <a:r>
              <a:rPr lang="zh-CN" altLang="en-US" sz="1800" b="1" dirty="0" smtClean="0"/>
              <a:t>图像</a:t>
            </a:r>
            <a:r>
              <a:rPr lang="zh-CN" altLang="en-US" sz="1800" b="1" dirty="0"/>
              <a:t>数据集</a:t>
            </a:r>
            <a:endParaRPr lang="zh-CN" altLang="en-US" sz="1800" b="1" dirty="0"/>
          </a:p>
          <a:p>
            <a:r>
              <a:rPr lang="en-US" altLang="zh-CN" sz="1800" b="1" dirty="0" smtClean="0"/>
              <a:t>1</a:t>
            </a:r>
            <a:r>
              <a:rPr lang="zh-CN" altLang="en-US" sz="1800" b="1" dirty="0" smtClean="0"/>
              <a:t>、</a:t>
            </a:r>
            <a:r>
              <a:rPr lang="en-US" altLang="zh-CN" sz="1800" b="1" dirty="0" smtClean="0"/>
              <a:t>MNIST</a:t>
            </a:r>
            <a:endParaRPr lang="en-US" altLang="zh-CN" sz="1800" b="1" dirty="0" smtClean="0"/>
          </a:p>
          <a:p>
            <a:r>
              <a:rPr lang="en-US" altLang="zh-CN" sz="1800" dirty="0"/>
              <a:t>MNIST</a:t>
            </a:r>
            <a:r>
              <a:rPr lang="zh-CN" altLang="en-US" sz="1800" dirty="0"/>
              <a:t>是最受欢迎的深度学习数据集之一，这是一个手写数字数据集，包含一组</a:t>
            </a:r>
            <a:r>
              <a:rPr lang="en-US" altLang="zh-CN" sz="1800" dirty="0"/>
              <a:t>60,000</a:t>
            </a:r>
            <a:r>
              <a:rPr lang="zh-CN" altLang="en-US" sz="1800" dirty="0"/>
              <a:t>个示例的训练集和一个包含</a:t>
            </a:r>
            <a:r>
              <a:rPr lang="en-US" altLang="zh-CN" sz="1800" dirty="0"/>
              <a:t>10,000</a:t>
            </a:r>
            <a:r>
              <a:rPr lang="zh-CN" altLang="en-US" sz="1800" dirty="0"/>
              <a:t>个示例的测试集</a:t>
            </a:r>
            <a:r>
              <a:rPr lang="zh-CN" altLang="en-US" sz="1800" dirty="0" smtClean="0"/>
              <a:t>。</a:t>
            </a:r>
            <a:endParaRPr lang="en-US" altLang="zh-CN" sz="1800" dirty="0" smtClean="0"/>
          </a:p>
          <a:p>
            <a:endParaRPr lang="en-US" altLang="zh-CN" sz="1800" dirty="0"/>
          </a:p>
          <a:p>
            <a:r>
              <a:rPr lang="en-US" altLang="zh-CN" sz="1800" b="1" dirty="0" smtClean="0"/>
              <a:t>2</a:t>
            </a:r>
            <a:r>
              <a:rPr lang="zh-CN" altLang="en-US" sz="1800" b="1" dirty="0" smtClean="0"/>
              <a:t>、</a:t>
            </a:r>
            <a:r>
              <a:rPr lang="en-US" altLang="zh-CN" sz="1800" b="1" dirty="0" smtClean="0"/>
              <a:t>CIFAR-10</a:t>
            </a:r>
            <a:endParaRPr lang="en-US" altLang="zh-CN" sz="1800" b="1" dirty="0"/>
          </a:p>
          <a:p>
            <a:r>
              <a:rPr lang="zh-CN" altLang="en-US" sz="1800" dirty="0"/>
              <a:t>该数据集是图像分类的另一个数据集，它由</a:t>
            </a:r>
            <a:r>
              <a:rPr lang="en-US" altLang="zh-CN" sz="1800" dirty="0"/>
              <a:t>10</a:t>
            </a:r>
            <a:r>
              <a:rPr lang="zh-CN" altLang="en-US" sz="1800" dirty="0"/>
              <a:t>个类的</a:t>
            </a:r>
            <a:r>
              <a:rPr lang="en-US" altLang="zh-CN" sz="1800" dirty="0"/>
              <a:t>60,000</a:t>
            </a:r>
            <a:r>
              <a:rPr lang="zh-CN" altLang="en-US" sz="1800" dirty="0"/>
              <a:t>个图像组成（每个类在上面的图像中表示为一行）</a:t>
            </a:r>
            <a:r>
              <a:rPr lang="zh-CN" altLang="en-US" sz="1800" dirty="0" smtClean="0"/>
              <a:t>。</a:t>
            </a:r>
            <a:endParaRPr lang="en-US" altLang="zh-CN" sz="1800" dirty="0" smtClean="0"/>
          </a:p>
          <a:p>
            <a:r>
              <a:rPr lang="zh-CN" altLang="en-US" sz="1800" dirty="0" smtClean="0"/>
              <a:t>总共</a:t>
            </a:r>
            <a:r>
              <a:rPr lang="zh-CN" altLang="en-US" sz="1800" dirty="0"/>
              <a:t>有</a:t>
            </a:r>
            <a:r>
              <a:rPr lang="en-US" altLang="zh-CN" sz="1800" dirty="0"/>
              <a:t>50,000</a:t>
            </a:r>
            <a:r>
              <a:rPr lang="zh-CN" altLang="en-US" sz="1800" dirty="0"/>
              <a:t>个训练图像和</a:t>
            </a:r>
            <a:r>
              <a:rPr lang="en-US" altLang="zh-CN" sz="1800" dirty="0"/>
              <a:t>10,000</a:t>
            </a:r>
            <a:r>
              <a:rPr lang="zh-CN" altLang="en-US" sz="1800" dirty="0"/>
              <a:t>个测试图像。数据集分为</a:t>
            </a:r>
            <a:r>
              <a:rPr lang="en-US" altLang="zh-CN" sz="1800" dirty="0"/>
              <a:t>6</a:t>
            </a:r>
            <a:r>
              <a:rPr lang="zh-CN" altLang="en-US" sz="1800" dirty="0"/>
              <a:t>个部分：</a:t>
            </a:r>
            <a:r>
              <a:rPr lang="en-US" altLang="zh-CN" sz="1800" dirty="0"/>
              <a:t>5</a:t>
            </a:r>
            <a:r>
              <a:rPr lang="zh-CN" altLang="en-US" sz="1800" dirty="0"/>
              <a:t>个训练批次和</a:t>
            </a:r>
            <a:r>
              <a:rPr lang="en-US" altLang="zh-CN" sz="1800" dirty="0"/>
              <a:t>1</a:t>
            </a:r>
            <a:r>
              <a:rPr lang="zh-CN" altLang="en-US" sz="1800" dirty="0"/>
              <a:t>个测试批次，每批有</a:t>
            </a:r>
            <a:r>
              <a:rPr lang="en-US" altLang="zh-CN" sz="1800" dirty="0"/>
              <a:t>10,000</a:t>
            </a:r>
            <a:r>
              <a:rPr lang="zh-CN" altLang="en-US" sz="1800" dirty="0"/>
              <a:t>个图像</a:t>
            </a:r>
            <a:r>
              <a:rPr lang="zh-CN" altLang="en-US" sz="1800" dirty="0" smtClean="0"/>
              <a:t>。</a:t>
            </a:r>
            <a:endParaRPr lang="zh-CN" altLang="en-US" sz="1800" dirty="0"/>
          </a:p>
          <a:p>
            <a:pPr marL="0" indent="0">
              <a:buNone/>
            </a:pPr>
            <a:endParaRPr lang="en-US" altLang="zh-CN" sz="1800" dirty="0"/>
          </a:p>
          <a:p>
            <a:endParaRPr lang="zh-CN" altLang="en-US" sz="1800" dirty="0"/>
          </a:p>
        </p:txBody>
      </p:sp>
      <p:pic>
        <p:nvPicPr>
          <p:cNvPr id="2051" name="Picture 3" descr="D:\360安全浏览器下载\2509688-6b5415399ffbda69.webp.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12395" y="1988838"/>
            <a:ext cx="3095964" cy="188155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12395" y="4365104"/>
            <a:ext cx="3095964" cy="13828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47320"/>
            <a:ext cx="8229600" cy="609600"/>
          </a:xfrm>
        </p:spPr>
        <p:txBody>
          <a:bodyPr>
            <a:normAutofit fontScale="90000"/>
          </a:bodyPr>
          <a:lstStyle/>
          <a:p>
            <a:r>
              <a:rPr lang="zh-CN" altLang="en-US"/>
              <a:t>回顾求导</a:t>
            </a:r>
            <a:endParaRPr lang="zh-CN" altLang="en-US"/>
          </a:p>
        </p:txBody>
      </p:sp>
      <p:sp>
        <p:nvSpPr>
          <p:cNvPr id="9" name="内容占位符 8"/>
          <p:cNvSpPr>
            <a:spLocks noGrp="1"/>
          </p:cNvSpPr>
          <p:nvPr>
            <p:ph idx="1"/>
          </p:nvPr>
        </p:nvSpPr>
        <p:spPr/>
        <p:txBody>
          <a:bodyPr/>
          <a:lstStyle/>
          <a:p>
            <a:endParaRPr lang="zh-CN" altLang="en-US"/>
          </a:p>
        </p:txBody>
      </p:sp>
      <p:pic>
        <p:nvPicPr>
          <p:cNvPr id="11" name="图片 10" descr="截屏2021-06-27 14.36.50"/>
          <p:cNvPicPr>
            <a:picLocks noChangeAspect="1"/>
          </p:cNvPicPr>
          <p:nvPr/>
        </p:nvPicPr>
        <p:blipFill>
          <a:blip r:embed="rId1"/>
          <a:stretch>
            <a:fillRect/>
          </a:stretch>
        </p:blipFill>
        <p:spPr>
          <a:xfrm>
            <a:off x="457200" y="2839720"/>
            <a:ext cx="8229600" cy="3773170"/>
          </a:xfrm>
          <a:prstGeom prst="rect">
            <a:avLst/>
          </a:prstGeom>
        </p:spPr>
      </p:pic>
      <p:pic>
        <p:nvPicPr>
          <p:cNvPr id="12" name="图片 11" descr="截屏2021-06-27 14.39.35"/>
          <p:cNvPicPr>
            <a:picLocks noChangeAspect="1"/>
          </p:cNvPicPr>
          <p:nvPr/>
        </p:nvPicPr>
        <p:blipFill>
          <a:blip r:embed="rId2"/>
          <a:stretch>
            <a:fillRect/>
          </a:stretch>
        </p:blipFill>
        <p:spPr>
          <a:xfrm>
            <a:off x="457200" y="963930"/>
            <a:ext cx="3861435" cy="1668780"/>
          </a:xfrm>
          <a:prstGeom prst="rect">
            <a:avLst/>
          </a:prstGeom>
        </p:spPr>
      </p:pic>
      <p:pic>
        <p:nvPicPr>
          <p:cNvPr id="13" name="图片 12" descr="截屏2021-06-27 14.39.58"/>
          <p:cNvPicPr>
            <a:picLocks noChangeAspect="1"/>
          </p:cNvPicPr>
          <p:nvPr/>
        </p:nvPicPr>
        <p:blipFill>
          <a:blip r:embed="rId3"/>
          <a:stretch>
            <a:fillRect/>
          </a:stretch>
        </p:blipFill>
        <p:spPr>
          <a:xfrm>
            <a:off x="4576445" y="963930"/>
            <a:ext cx="4110355" cy="166941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sym typeface="+mn-ea"/>
              </a:rPr>
              <a:t>损失函数</a:t>
            </a:r>
            <a:br>
              <a:rPr lang="zh-CN" altLang="en-US" dirty="0"/>
            </a:br>
            <a:endParaRPr lang="zh-CN" altLang="en-US"/>
          </a:p>
        </p:txBody>
      </p:sp>
      <p:sp>
        <p:nvSpPr>
          <p:cNvPr id="3" name="内容占位符 2"/>
          <p:cNvSpPr>
            <a:spLocks noGrp="1"/>
          </p:cNvSpPr>
          <p:nvPr>
            <p:ph idx="1"/>
          </p:nvPr>
        </p:nvSpPr>
        <p:spPr/>
        <p:txBody>
          <a:bodyPr/>
          <a:lstStyle/>
          <a:p>
            <a:r>
              <a:rPr lang="zh-CN" altLang="en-US"/>
              <a:t>损失函数就是用来表现预测与</a:t>
            </a:r>
            <a:endParaRPr lang="zh-CN" altLang="en-US"/>
          </a:p>
          <a:p>
            <a:pPr marL="0" indent="0">
              <a:buNone/>
            </a:pPr>
            <a:r>
              <a:rPr lang="zh-CN" altLang="en-US"/>
              <a:t>实际数据的差距程度，它可以评</a:t>
            </a:r>
            <a:endParaRPr lang="zh-CN" altLang="en-US"/>
          </a:p>
          <a:p>
            <a:pPr marL="0" indent="0">
              <a:buNone/>
            </a:pPr>
            <a:r>
              <a:rPr lang="zh-CN" altLang="en-US"/>
              <a:t>判模型的好坏</a:t>
            </a:r>
            <a:endParaRPr lang="zh-CN" altLang="en-US"/>
          </a:p>
          <a:p>
            <a:r>
              <a:rPr lang="zh-CN" altLang="en-US"/>
              <a:t>在训练过程中的每一步的目的都是要将损失函数尽量的变小；</a:t>
            </a:r>
            <a:endParaRPr lang="zh-CN" altLang="en-US"/>
          </a:p>
        </p:txBody>
      </p:sp>
      <p:pic>
        <p:nvPicPr>
          <p:cNvPr id="4" name="图片 3"/>
          <p:cNvPicPr>
            <a:picLocks noChangeAspect="1"/>
          </p:cNvPicPr>
          <p:nvPr/>
        </p:nvPicPr>
        <p:blipFill>
          <a:blip r:embed="rId1"/>
          <a:stretch>
            <a:fillRect/>
          </a:stretch>
        </p:blipFill>
        <p:spPr>
          <a:xfrm>
            <a:off x="6507480" y="1771015"/>
            <a:ext cx="2179320" cy="150749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dirty="0"/>
              <a:t>损失函数</a:t>
            </a:r>
            <a:endParaRPr lang="zh-CN" altLang="en-US" dirty="0"/>
          </a:p>
        </p:txBody>
      </p:sp>
      <p:sp>
        <p:nvSpPr>
          <p:cNvPr id="3" name="内容占位符 2"/>
          <p:cNvSpPr>
            <a:spLocks noGrp="1"/>
          </p:cNvSpPr>
          <p:nvPr>
            <p:ph idx="1"/>
          </p:nvPr>
        </p:nvSpPr>
        <p:spPr>
          <a:xfrm>
            <a:off x="457200" y="1591945"/>
            <a:ext cx="8229600" cy="4525963"/>
          </a:xfrm>
        </p:spPr>
        <p:txBody>
          <a:bodyPr/>
          <a:lstStyle/>
          <a:p>
            <a:r>
              <a:rPr lang="zh-CN" altLang="en-US"/>
              <a:t>均方差损失函数</a:t>
            </a:r>
            <a:endParaRPr lang="zh-CN" altLang="en-US"/>
          </a:p>
          <a:p>
            <a:endParaRPr lang="zh-CN" altLang="en-US"/>
          </a:p>
          <a:p>
            <a:pPr marL="0" indent="0">
              <a:buNone/>
            </a:pPr>
            <a:r>
              <a:rPr lang="zh-CN" altLang="en-US"/>
              <a:t>  </a:t>
            </a:r>
            <a:endParaRPr lang="zh-CN" altLang="en-US"/>
          </a:p>
          <a:p>
            <a:r>
              <a:rPr lang="zh-CN" altLang="en-US"/>
              <a:t>交叉熵损失函数</a:t>
            </a:r>
            <a:endParaRPr lang="zh-CN" altLang="en-US"/>
          </a:p>
          <a:p>
            <a:endParaRPr lang="zh-CN" altLang="en-US"/>
          </a:p>
          <a:p>
            <a:r>
              <a:rPr lang="zh-CN" altLang="en-US"/>
              <a:t>交叉熵误差      </a:t>
            </a:r>
            <a:endParaRPr lang="zh-CN" altLang="en-US"/>
          </a:p>
        </p:txBody>
      </p:sp>
      <p:pic>
        <p:nvPicPr>
          <p:cNvPr id="4" name="图片 3"/>
          <p:cNvPicPr>
            <a:picLocks noChangeAspect="1"/>
          </p:cNvPicPr>
          <p:nvPr/>
        </p:nvPicPr>
        <p:blipFill>
          <a:blip r:embed="rId1"/>
          <a:stretch>
            <a:fillRect/>
          </a:stretch>
        </p:blipFill>
        <p:spPr>
          <a:xfrm>
            <a:off x="3999865" y="1725295"/>
            <a:ext cx="2657475" cy="561975"/>
          </a:xfrm>
          <a:prstGeom prst="rect">
            <a:avLst/>
          </a:prstGeom>
        </p:spPr>
      </p:pic>
      <p:pic>
        <p:nvPicPr>
          <p:cNvPr id="6" name="图片 5"/>
          <p:cNvPicPr>
            <a:picLocks noChangeAspect="1"/>
          </p:cNvPicPr>
          <p:nvPr/>
        </p:nvPicPr>
        <p:blipFill>
          <a:blip r:embed="rId2"/>
          <a:stretch>
            <a:fillRect/>
          </a:stretch>
        </p:blipFill>
        <p:spPr>
          <a:xfrm>
            <a:off x="7171055" y="1662430"/>
            <a:ext cx="1063625" cy="636270"/>
          </a:xfrm>
          <a:prstGeom prst="rect">
            <a:avLst/>
          </a:prstGeom>
        </p:spPr>
      </p:pic>
      <p:pic>
        <p:nvPicPr>
          <p:cNvPr id="7" name="图片 6"/>
          <p:cNvPicPr>
            <a:picLocks noChangeAspect="1"/>
          </p:cNvPicPr>
          <p:nvPr/>
        </p:nvPicPr>
        <p:blipFill>
          <a:blip r:embed="rId3"/>
          <a:stretch>
            <a:fillRect/>
          </a:stretch>
        </p:blipFill>
        <p:spPr>
          <a:xfrm>
            <a:off x="4197985" y="3328670"/>
            <a:ext cx="3876675" cy="657225"/>
          </a:xfrm>
          <a:prstGeom prst="rect">
            <a:avLst/>
          </a:prstGeom>
        </p:spPr>
      </p:pic>
      <p:pic>
        <p:nvPicPr>
          <p:cNvPr id="8" name="图片 7" descr="截屏2021-07-07 00.40.47"/>
          <p:cNvPicPr>
            <a:picLocks noChangeAspect="1"/>
          </p:cNvPicPr>
          <p:nvPr/>
        </p:nvPicPr>
        <p:blipFill>
          <a:blip r:embed="rId4"/>
          <a:stretch>
            <a:fillRect/>
          </a:stretch>
        </p:blipFill>
        <p:spPr>
          <a:xfrm>
            <a:off x="5058410" y="4563745"/>
            <a:ext cx="2155190" cy="74485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方差求导</a:t>
            </a:r>
            <a:endParaRPr lang="zh-CN" altLang="en-US"/>
          </a:p>
        </p:txBody>
      </p:sp>
      <p:sp>
        <p:nvSpPr>
          <p:cNvPr id="3" name="内容占位符 2"/>
          <p:cNvSpPr>
            <a:spLocks noGrp="1"/>
          </p:cNvSpPr>
          <p:nvPr>
            <p:ph idx="1"/>
          </p:nvPr>
        </p:nvSpPr>
        <p:spPr>
          <a:xfrm>
            <a:off x="457200" y="1600200"/>
            <a:ext cx="3013075" cy="4526280"/>
          </a:xfrm>
        </p:spPr>
        <p:txBody>
          <a:bodyPr/>
          <a:lstStyle/>
          <a:p>
            <a:r>
              <a:rPr lang="zh-CN" altLang="en-US" sz="1800"/>
              <a:t>方差公式</a:t>
            </a:r>
            <a:endParaRPr lang="zh-CN" altLang="en-US" sz="1800"/>
          </a:p>
          <a:p>
            <a:endParaRPr lang="zh-CN" altLang="en-US" sz="1800"/>
          </a:p>
          <a:p>
            <a:endParaRPr lang="zh-CN" altLang="en-US" sz="1800"/>
          </a:p>
          <a:p>
            <a:endParaRPr lang="zh-CN" altLang="en-US" sz="1800"/>
          </a:p>
          <a:p>
            <a:r>
              <a:rPr lang="zh-CN" altLang="en-US" sz="1800"/>
              <a:t>方差的导数</a:t>
            </a:r>
            <a:endParaRPr lang="zh-CN" altLang="en-US" sz="1800"/>
          </a:p>
          <a:p>
            <a:endParaRPr lang="zh-CN" altLang="en-US" sz="1800"/>
          </a:p>
          <a:p>
            <a:endParaRPr lang="zh-CN" altLang="en-US" sz="1800"/>
          </a:p>
          <a:p>
            <a:endParaRPr lang="zh-CN" altLang="en-US" sz="1800"/>
          </a:p>
          <a:p>
            <a:r>
              <a:rPr lang="en-US" altLang="zh-CN" sz="1800"/>
              <a:t>w</a:t>
            </a:r>
            <a:r>
              <a:rPr lang="zh-CN" altLang="en-US" sz="1800"/>
              <a:t>通过梯度下降的更新自身的值</a:t>
            </a:r>
            <a:endParaRPr lang="zh-CN" altLang="en-US" sz="1800"/>
          </a:p>
        </p:txBody>
      </p:sp>
      <p:pic>
        <p:nvPicPr>
          <p:cNvPr id="4" name="图片 3" descr="截屏2021-06-28 23.52.42"/>
          <p:cNvPicPr>
            <a:picLocks noChangeAspect="1"/>
          </p:cNvPicPr>
          <p:nvPr/>
        </p:nvPicPr>
        <p:blipFill>
          <a:blip r:embed="rId1"/>
          <a:stretch>
            <a:fillRect/>
          </a:stretch>
        </p:blipFill>
        <p:spPr>
          <a:xfrm>
            <a:off x="8417560" y="5821680"/>
            <a:ext cx="269240" cy="379730"/>
          </a:xfrm>
          <a:prstGeom prst="rect">
            <a:avLst/>
          </a:prstGeom>
        </p:spPr>
      </p:pic>
      <p:pic>
        <p:nvPicPr>
          <p:cNvPr id="5" name="图片 4" descr="截屏2021-06-28 23.54.07"/>
          <p:cNvPicPr>
            <a:picLocks noChangeAspect="1"/>
          </p:cNvPicPr>
          <p:nvPr/>
        </p:nvPicPr>
        <p:blipFill>
          <a:blip r:embed="rId2"/>
          <a:stretch>
            <a:fillRect/>
          </a:stretch>
        </p:blipFill>
        <p:spPr>
          <a:xfrm>
            <a:off x="5718810" y="2660015"/>
            <a:ext cx="2375535" cy="1327785"/>
          </a:xfrm>
          <a:prstGeom prst="rect">
            <a:avLst/>
          </a:prstGeom>
        </p:spPr>
      </p:pic>
      <p:pic>
        <p:nvPicPr>
          <p:cNvPr id="6" name="图片 5" descr="截屏2021-06-28 23.55.17"/>
          <p:cNvPicPr>
            <a:picLocks noChangeAspect="1"/>
          </p:cNvPicPr>
          <p:nvPr/>
        </p:nvPicPr>
        <p:blipFill>
          <a:blip r:embed="rId3"/>
          <a:stretch>
            <a:fillRect/>
          </a:stretch>
        </p:blipFill>
        <p:spPr>
          <a:xfrm>
            <a:off x="5668010" y="4170045"/>
            <a:ext cx="2477135" cy="1304925"/>
          </a:xfrm>
          <a:prstGeom prst="rect">
            <a:avLst/>
          </a:prstGeom>
        </p:spPr>
      </p:pic>
      <p:pic>
        <p:nvPicPr>
          <p:cNvPr id="7" name="图片 6" descr="截屏2021-06-28 23.56.31"/>
          <p:cNvPicPr>
            <a:picLocks noChangeAspect="1"/>
          </p:cNvPicPr>
          <p:nvPr/>
        </p:nvPicPr>
        <p:blipFill>
          <a:blip r:embed="rId4"/>
          <a:stretch>
            <a:fillRect/>
          </a:stretch>
        </p:blipFill>
        <p:spPr>
          <a:xfrm>
            <a:off x="5792470" y="1600200"/>
            <a:ext cx="1973580" cy="877570"/>
          </a:xfrm>
          <a:prstGeom prst="rect">
            <a:avLst/>
          </a:prstGeom>
        </p:spPr>
      </p:pic>
      <p:sp>
        <p:nvSpPr>
          <p:cNvPr id="8" name="文本框 7"/>
          <p:cNvSpPr txBox="1"/>
          <p:nvPr/>
        </p:nvSpPr>
        <p:spPr>
          <a:xfrm>
            <a:off x="7977505" y="982980"/>
            <a:ext cx="436880" cy="245110"/>
          </a:xfrm>
          <a:prstGeom prst="rect">
            <a:avLst/>
          </a:prstGeom>
          <a:noFill/>
        </p:spPr>
        <p:txBody>
          <a:bodyPr wrap="none" rtlCol="0">
            <a:spAutoFit/>
          </a:bodyPr>
          <a:lstStyle/>
          <a:p>
            <a:r>
              <a:rPr lang="zh-CN" altLang="en-US" sz="1000">
                <a:hlinkClick r:id="rId5" action="ppaction://hlinkfile"/>
              </a:rPr>
              <a:t>资料</a:t>
            </a:r>
            <a:endParaRPr lang="zh-CN" altLang="en-US" sz="1000">
              <a:hlinkClick r:id="rId5" action="ppaction://hlinkfile"/>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截屏2021-06-27 17.01.24"/>
          <p:cNvPicPr>
            <a:picLocks noChangeAspect="1"/>
          </p:cNvPicPr>
          <p:nvPr/>
        </p:nvPicPr>
        <p:blipFill>
          <a:blip r:embed="rId1"/>
          <a:stretch>
            <a:fillRect/>
          </a:stretch>
        </p:blipFill>
        <p:spPr>
          <a:xfrm>
            <a:off x="5365750" y="1417955"/>
            <a:ext cx="3552825" cy="2247900"/>
          </a:xfrm>
          <a:prstGeom prst="rect">
            <a:avLst/>
          </a:prstGeom>
        </p:spPr>
      </p:pic>
      <p:sp>
        <p:nvSpPr>
          <p:cNvPr id="4" name="标题 1"/>
          <p:cNvSpPr>
            <a:spLocks noGrp="1"/>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交叉熵损失函数导数</a:t>
            </a:r>
            <a:endParaRPr lang="zh-CN" altLang="en-US" dirty="0"/>
          </a:p>
        </p:txBody>
      </p:sp>
      <p:sp>
        <p:nvSpPr>
          <p:cNvPr id="5" name="文本框 4"/>
          <p:cNvSpPr txBox="1"/>
          <p:nvPr/>
        </p:nvSpPr>
        <p:spPr>
          <a:xfrm>
            <a:off x="456565" y="1417320"/>
            <a:ext cx="3655060" cy="1014730"/>
          </a:xfrm>
          <a:prstGeom prst="rect">
            <a:avLst/>
          </a:prstGeom>
          <a:noFill/>
        </p:spPr>
        <p:txBody>
          <a:bodyPr wrap="square" rtlCol="0" anchor="t">
            <a:spAutoFit/>
          </a:bodyPr>
          <a:lstStyle/>
          <a:p>
            <a:r>
              <a:rPr lang="zh-CN" altLang="en-US" sz="2000"/>
              <a:t>对</a:t>
            </a:r>
            <a:r>
              <a:rPr lang="en-US" altLang="zh-CN" sz="2000"/>
              <a:t>w</a:t>
            </a:r>
            <a:r>
              <a:rPr lang="zh-CN" altLang="en-US" sz="2000"/>
              <a:t>的求导</a:t>
            </a:r>
            <a:r>
              <a:rPr lang="en-US" altLang="zh-CN" sz="2000"/>
              <a:t>, </a:t>
            </a:r>
            <a:r>
              <a:rPr lang="zh-CN" altLang="en-US" sz="2000"/>
              <a:t>对</a:t>
            </a:r>
            <a:r>
              <a:rPr lang="en-US" altLang="zh-CN" sz="2000"/>
              <a:t>b</a:t>
            </a:r>
            <a:r>
              <a:rPr lang="zh-CN" altLang="en-US" sz="2000"/>
              <a:t>的求导，可以观察导，当前大导数只会与 </a:t>
            </a:r>
            <a:r>
              <a:rPr lang="en-US" altLang="zh-CN" sz="2000"/>
              <a:t>a </a:t>
            </a:r>
            <a:r>
              <a:rPr lang="zh-CN" altLang="en-US" sz="2000"/>
              <a:t>和 </a:t>
            </a:r>
            <a:r>
              <a:rPr lang="en-US" altLang="zh-CN" sz="2000"/>
              <a:t>y </a:t>
            </a:r>
            <a:r>
              <a:rPr lang="zh-CN" altLang="en-US" sz="2000"/>
              <a:t>有关 ，没有再出现 </a:t>
            </a:r>
            <a:r>
              <a:rPr lang="en-US" altLang="zh-CN" sz="2000"/>
              <a:t>a '</a:t>
            </a:r>
            <a:r>
              <a:rPr lang="zh-CN" altLang="en-US" sz="2000"/>
              <a:t>；</a:t>
            </a:r>
            <a:endParaRPr lang="zh-CN" altLang="en-US"/>
          </a:p>
        </p:txBody>
      </p:sp>
      <p:sp>
        <p:nvSpPr>
          <p:cNvPr id="7" name="文本框 6"/>
          <p:cNvSpPr txBox="1"/>
          <p:nvPr/>
        </p:nvSpPr>
        <p:spPr>
          <a:xfrm>
            <a:off x="8319770" y="786765"/>
            <a:ext cx="598805" cy="306705"/>
          </a:xfrm>
          <a:prstGeom prst="rect">
            <a:avLst/>
          </a:prstGeom>
          <a:noFill/>
        </p:spPr>
        <p:txBody>
          <a:bodyPr wrap="square" rtlCol="0">
            <a:spAutoFit/>
          </a:bodyPr>
          <a:lstStyle/>
          <a:p>
            <a:r>
              <a:rPr lang="zh-CN" altLang="en-US" sz="1400">
                <a:hlinkClick r:id="rId2" action="ppaction://hlinkfile"/>
              </a:rPr>
              <a:t>资料</a:t>
            </a:r>
            <a:endParaRPr lang="zh-CN" altLang="en-US" sz="1400">
              <a:hlinkClick r:id="rId2" action="ppaction://hlinkfile"/>
            </a:endParaRPr>
          </a:p>
        </p:txBody>
      </p:sp>
      <p:pic>
        <p:nvPicPr>
          <p:cNvPr id="9" name="图片 8" descr="截屏2021-06-27 17.16.21"/>
          <p:cNvPicPr>
            <a:picLocks noChangeAspect="1"/>
          </p:cNvPicPr>
          <p:nvPr/>
        </p:nvPicPr>
        <p:blipFill>
          <a:blip r:embed="rId3"/>
          <a:stretch>
            <a:fillRect/>
          </a:stretch>
        </p:blipFill>
        <p:spPr>
          <a:xfrm>
            <a:off x="5464810" y="4026535"/>
            <a:ext cx="3427730" cy="2310130"/>
          </a:xfrm>
          <a:prstGeom prst="rect">
            <a:avLst/>
          </a:prstGeom>
        </p:spPr>
      </p:pic>
      <p:pic>
        <p:nvPicPr>
          <p:cNvPr id="6" name="图片 5" descr="截屏2021-06-29 00.12.16"/>
          <p:cNvPicPr>
            <a:picLocks noChangeAspect="1"/>
          </p:cNvPicPr>
          <p:nvPr/>
        </p:nvPicPr>
        <p:blipFill>
          <a:blip r:embed="rId4"/>
          <a:stretch>
            <a:fillRect/>
          </a:stretch>
        </p:blipFill>
        <p:spPr>
          <a:xfrm>
            <a:off x="456565" y="5781040"/>
            <a:ext cx="582930" cy="618490"/>
          </a:xfrm>
          <a:prstGeom prst="rect">
            <a:avLst/>
          </a:prstGeom>
        </p:spPr>
      </p:pic>
      <p:sp>
        <p:nvSpPr>
          <p:cNvPr id="11" name="文本框 10"/>
          <p:cNvSpPr txBox="1"/>
          <p:nvPr/>
        </p:nvSpPr>
        <p:spPr>
          <a:xfrm>
            <a:off x="6572250" y="1172845"/>
            <a:ext cx="1614170" cy="245110"/>
          </a:xfrm>
          <a:prstGeom prst="rect">
            <a:avLst/>
          </a:prstGeom>
          <a:noFill/>
        </p:spPr>
        <p:txBody>
          <a:bodyPr wrap="none" rtlCol="0" anchor="t">
            <a:spAutoFit/>
          </a:bodyPr>
          <a:lstStyle/>
          <a:p>
            <a:r>
              <a:rPr lang="zh-CN" altLang="en-US" sz="1000">
                <a:sym typeface="+mn-ea"/>
              </a:rPr>
              <a:t>categorical_crossentropy</a:t>
            </a:r>
            <a:endParaRPr lang="zh-CN" altLang="en-US" sz="1000">
              <a:sym typeface="+mn-e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截屏2021-06-27 17.23.27"/>
          <p:cNvPicPr>
            <a:picLocks noChangeAspect="1"/>
          </p:cNvPicPr>
          <p:nvPr/>
        </p:nvPicPr>
        <p:blipFill>
          <a:blip r:embed="rId1"/>
          <a:stretch>
            <a:fillRect/>
          </a:stretch>
        </p:blipFill>
        <p:spPr>
          <a:xfrm>
            <a:off x="5732780" y="4624705"/>
            <a:ext cx="3106420" cy="1599565"/>
          </a:xfrm>
          <a:prstGeom prst="rect">
            <a:avLst/>
          </a:prstGeom>
        </p:spPr>
      </p:pic>
      <p:sp>
        <p:nvSpPr>
          <p:cNvPr id="3" name="标题 1"/>
          <p:cNvSpPr>
            <a:spLocks noGrp="1"/>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a:t>方差与交叉熵损失函数的关系</a:t>
            </a:r>
            <a:endParaRPr lang="zh-CN" altLang="en-US"/>
          </a:p>
        </p:txBody>
      </p:sp>
      <p:pic>
        <p:nvPicPr>
          <p:cNvPr id="4" name="图片 3" descr="截屏2021-06-29 00.13.15"/>
          <p:cNvPicPr>
            <a:picLocks noChangeAspect="1"/>
          </p:cNvPicPr>
          <p:nvPr/>
        </p:nvPicPr>
        <p:blipFill>
          <a:blip r:embed="rId2"/>
          <a:stretch>
            <a:fillRect/>
          </a:stretch>
        </p:blipFill>
        <p:spPr>
          <a:xfrm>
            <a:off x="700405" y="5635625"/>
            <a:ext cx="456565" cy="662305"/>
          </a:xfrm>
          <a:prstGeom prst="rect">
            <a:avLst/>
          </a:prstGeom>
        </p:spPr>
      </p:pic>
      <p:sp>
        <p:nvSpPr>
          <p:cNvPr id="5" name="文本框 4"/>
          <p:cNvSpPr txBox="1"/>
          <p:nvPr/>
        </p:nvSpPr>
        <p:spPr>
          <a:xfrm>
            <a:off x="700405" y="2260600"/>
            <a:ext cx="3045460" cy="645160"/>
          </a:xfrm>
          <a:prstGeom prst="rect">
            <a:avLst/>
          </a:prstGeom>
          <a:noFill/>
        </p:spPr>
        <p:txBody>
          <a:bodyPr wrap="square" rtlCol="0" anchor="t">
            <a:spAutoFit/>
          </a:bodyPr>
          <a:lstStyle/>
          <a:p>
            <a:pPr indent="0">
              <a:buNone/>
            </a:pPr>
            <a:r>
              <a:rPr lang="en-US" altLang="zh-CN"/>
              <a:t>2.  </a:t>
            </a:r>
            <a:r>
              <a:rPr lang="zh-CN"/>
              <a:t>在方差的导数中，</a:t>
            </a:r>
            <a:r>
              <a:t>找到一个代价函数使得</a:t>
            </a:r>
          </a:p>
        </p:txBody>
      </p:sp>
      <p:pic>
        <p:nvPicPr>
          <p:cNvPr id="6" name="图片 5"/>
          <p:cNvPicPr>
            <a:picLocks noChangeAspect="1"/>
          </p:cNvPicPr>
          <p:nvPr/>
        </p:nvPicPr>
        <p:blipFill>
          <a:blip r:embed="rId3"/>
          <a:stretch>
            <a:fillRect/>
          </a:stretch>
        </p:blipFill>
        <p:spPr>
          <a:xfrm>
            <a:off x="5990590" y="2305050"/>
            <a:ext cx="1146175" cy="556260"/>
          </a:xfrm>
          <a:prstGeom prst="rect">
            <a:avLst/>
          </a:prstGeom>
        </p:spPr>
      </p:pic>
      <p:pic>
        <p:nvPicPr>
          <p:cNvPr id="7" name="图片 6"/>
          <p:cNvPicPr>
            <a:picLocks noChangeAspect="1"/>
          </p:cNvPicPr>
          <p:nvPr/>
        </p:nvPicPr>
        <p:blipFill>
          <a:blip r:embed="rId4"/>
          <a:stretch>
            <a:fillRect/>
          </a:stretch>
        </p:blipFill>
        <p:spPr>
          <a:xfrm>
            <a:off x="5990590" y="3345180"/>
            <a:ext cx="1824990" cy="544195"/>
          </a:xfrm>
          <a:prstGeom prst="rect">
            <a:avLst/>
          </a:prstGeom>
        </p:spPr>
      </p:pic>
      <p:sp>
        <p:nvSpPr>
          <p:cNvPr id="8" name="文本框 7"/>
          <p:cNvSpPr txBox="1"/>
          <p:nvPr/>
        </p:nvSpPr>
        <p:spPr>
          <a:xfrm>
            <a:off x="700405" y="3415665"/>
            <a:ext cx="3045460" cy="368300"/>
          </a:xfrm>
          <a:prstGeom prst="rect">
            <a:avLst/>
          </a:prstGeom>
          <a:noFill/>
        </p:spPr>
        <p:txBody>
          <a:bodyPr wrap="square" rtlCol="0" anchor="t">
            <a:spAutoFit/>
          </a:bodyPr>
          <a:lstStyle/>
          <a:p>
            <a:r>
              <a:rPr lang="en-US" altLang="zh-CN"/>
              <a:t>3.  </a:t>
            </a:r>
            <a:r>
              <a:rPr lang="zh-CN"/>
              <a:t>得到</a:t>
            </a:r>
            <a:endParaRPr lang="zh-CN"/>
          </a:p>
        </p:txBody>
      </p:sp>
      <p:pic>
        <p:nvPicPr>
          <p:cNvPr id="9" name="图片 8" descr="截屏2021-06-29 00.17.53"/>
          <p:cNvPicPr>
            <a:picLocks noChangeAspect="1"/>
          </p:cNvPicPr>
          <p:nvPr/>
        </p:nvPicPr>
        <p:blipFill>
          <a:blip r:embed="rId5"/>
          <a:stretch>
            <a:fillRect/>
          </a:stretch>
        </p:blipFill>
        <p:spPr>
          <a:xfrm>
            <a:off x="5877560" y="1417955"/>
            <a:ext cx="1513205" cy="421005"/>
          </a:xfrm>
          <a:prstGeom prst="rect">
            <a:avLst/>
          </a:prstGeom>
        </p:spPr>
      </p:pic>
      <p:sp>
        <p:nvSpPr>
          <p:cNvPr id="10" name="文本框 9"/>
          <p:cNvSpPr txBox="1"/>
          <p:nvPr/>
        </p:nvSpPr>
        <p:spPr>
          <a:xfrm>
            <a:off x="700405" y="1470660"/>
            <a:ext cx="3045460" cy="368300"/>
          </a:xfrm>
          <a:prstGeom prst="rect">
            <a:avLst/>
          </a:prstGeom>
          <a:noFill/>
        </p:spPr>
        <p:txBody>
          <a:bodyPr wrap="square" rtlCol="0" anchor="t">
            <a:spAutoFit/>
          </a:bodyPr>
          <a:lstStyle/>
          <a:p>
            <a:pPr indent="0">
              <a:buNone/>
            </a:pPr>
            <a:r>
              <a:rPr lang="en-US" altLang="zh-CN"/>
              <a:t>1.  C</a:t>
            </a:r>
            <a:r>
              <a:rPr lang="zh-CN" altLang="en-US"/>
              <a:t>对</a:t>
            </a:r>
            <a:r>
              <a:rPr lang="en-US" altLang="zh-CN"/>
              <a:t>b</a:t>
            </a:r>
            <a:r>
              <a:rPr lang="zh-CN" altLang="en-US"/>
              <a:t>的导数</a:t>
            </a:r>
            <a:endParaRPr lang="zh-CN" altLang="en-US"/>
          </a:p>
        </p:txBody>
      </p:sp>
      <p:pic>
        <p:nvPicPr>
          <p:cNvPr id="11" name="图片 10" descr="截屏2021-06-29 00.19.44"/>
          <p:cNvPicPr>
            <a:picLocks noChangeAspect="1"/>
          </p:cNvPicPr>
          <p:nvPr/>
        </p:nvPicPr>
        <p:blipFill>
          <a:blip r:embed="rId6"/>
          <a:stretch>
            <a:fillRect/>
          </a:stretch>
        </p:blipFill>
        <p:spPr>
          <a:xfrm>
            <a:off x="7390765" y="1437005"/>
            <a:ext cx="1296035" cy="435610"/>
          </a:xfrm>
          <a:prstGeom prst="rect">
            <a:avLst/>
          </a:prstGeom>
        </p:spPr>
      </p:pic>
      <p:sp>
        <p:nvSpPr>
          <p:cNvPr id="12" name="文本框 11"/>
          <p:cNvSpPr txBox="1"/>
          <p:nvPr/>
        </p:nvSpPr>
        <p:spPr>
          <a:xfrm>
            <a:off x="700405" y="4624705"/>
            <a:ext cx="3045460" cy="368300"/>
          </a:xfrm>
          <a:prstGeom prst="rect">
            <a:avLst/>
          </a:prstGeom>
          <a:noFill/>
        </p:spPr>
        <p:txBody>
          <a:bodyPr wrap="square" rtlCol="0" anchor="t">
            <a:spAutoFit/>
          </a:bodyPr>
          <a:lstStyle/>
          <a:p>
            <a:r>
              <a:rPr lang="en-US" altLang="zh-CN"/>
              <a:t>4.  </a:t>
            </a:r>
            <a:r>
              <a:rPr lang="zh-CN"/>
              <a:t>对两侧积分</a:t>
            </a:r>
            <a:endParaRPr lang="zh-C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交叉熵误差</a:t>
            </a:r>
            <a:endParaRPr lang="zh-CN" altLang="en-US"/>
          </a:p>
        </p:txBody>
      </p:sp>
      <p:pic>
        <p:nvPicPr>
          <p:cNvPr id="8" name="内容占位符 7" descr="截屏2021-07-07 00.40.47"/>
          <p:cNvPicPr>
            <a:picLocks noChangeAspect="1"/>
          </p:cNvPicPr>
          <p:nvPr>
            <p:ph idx="1"/>
          </p:nvPr>
        </p:nvPicPr>
        <p:blipFill>
          <a:blip r:embed="rId1"/>
          <a:stretch>
            <a:fillRect/>
          </a:stretch>
        </p:blipFill>
        <p:spPr>
          <a:xfrm>
            <a:off x="6864350" y="916305"/>
            <a:ext cx="1822450" cy="629920"/>
          </a:xfrm>
          <a:prstGeom prst="rect">
            <a:avLst/>
          </a:prstGeom>
        </p:spPr>
      </p:pic>
      <mc:AlternateContent xmlns:mc="http://schemas.openxmlformats.org/markup-compatibility/2006">
        <mc:Choice xmlns:a14="http://schemas.microsoft.com/office/drawing/2010/main" Requires="a14">
          <p:sp>
            <p:nvSpPr>
              <p:cNvPr id="5" name="文本框 4"/>
              <p:cNvSpPr txBox="1"/>
              <p:nvPr/>
            </p:nvSpPr>
            <p:spPr>
              <a:xfrm>
                <a:off x="401320" y="1546225"/>
                <a:ext cx="8300720" cy="739775"/>
              </a:xfrm>
              <a:prstGeom prst="rect">
                <a:avLst/>
              </a:prstGeom>
              <a:noFill/>
            </p:spPr>
            <p:txBody>
              <a:bodyPr wrap="none" rtlCol="0">
                <a:spAutoFit/>
              </a:bodyPr>
              <a:p>
                <a:pPr algn="l"/>
                <a:r>
                  <a:rPr lang="zh-CN" altLang="en-US"/>
                  <a:t>log表示以e为底数的自然对数（</a:t>
                </a:r>
                <a14:m>
                  <m:oMath xmlns:m="http://schemas.openxmlformats.org/officeDocument/2006/math">
                    <m:func>
                      <m:funcPr>
                        <m:ctrlPr>
                          <a:rPr lang="en-US" altLang="zh-CN" i="1">
                            <a:latin typeface="Cambria Math" charset="0"/>
                            <a:cs typeface="Cambria Math" charset="0"/>
                          </a:rPr>
                        </m:ctrlPr>
                      </m:funcPr>
                      <m:fName>
                        <m:sSub>
                          <m:sSubPr>
                            <m:ctrlPr>
                              <a:rPr lang="en-US" altLang="zh-CN">
                                <a:latin typeface="Cambria Math" charset="0"/>
                                <a:cs typeface="Cambria Math" charset="0"/>
                              </a:rPr>
                            </m:ctrlPr>
                          </m:sSubPr>
                          <m:e>
                            <m:r>
                              <m:rPr>
                                <m:sty m:val="p"/>
                              </m:rPr>
                              <a:rPr lang="en-US" altLang="zh-CN">
                                <a:latin typeface="Cambria Math" charset="0"/>
                                <a:cs typeface="Cambria Math" charset="0"/>
                              </a:rPr>
                              <m:t>log</m:t>
                            </m:r>
                          </m:e>
                          <m:sub>
                            <m:r>
                              <a:rPr lang="en-US" altLang="zh-CN" i="1">
                                <a:latin typeface="Cambria Math" charset="0"/>
                                <a:cs typeface="Cambria Math" charset="0"/>
                              </a:rPr>
                              <m:t>𝑒</m:t>
                            </m:r>
                          </m:sub>
                        </m:sSub>
                      </m:fName>
                      <m:e>
                        <m:r>
                          <a:rPr lang="en-US" altLang="zh-CN" i="1">
                            <a:latin typeface="Cambria Math" charset="0"/>
                            <a:cs typeface="Cambria Math" charset="0"/>
                          </a:rPr>
                          <m:t>𝑌</m:t>
                        </m:r>
                      </m:e>
                    </m:func>
                  </m:oMath>
                </a14:m>
                <a:r>
                  <a:rPr lang="zh-CN" altLang="en-US"/>
                  <a:t>  </a:t>
                </a:r>
                <a:r>
                  <a:rPr lang="en-US" altLang="zh-CN"/>
                  <a:t>= ln Y</a:t>
                </a:r>
                <a:r>
                  <a:rPr lang="zh-CN" altLang="en-US"/>
                  <a:t>）。</a:t>
                </a:r>
                <a14:m>
                  <m:oMath xmlns:m="http://schemas.openxmlformats.org/officeDocument/2006/math">
                    <m:sSub>
                      <m:sSubPr>
                        <m:ctrlPr>
                          <a:rPr lang="en-US" altLang="zh-CN" i="1">
                            <a:latin typeface="Cambria Math" charset="0"/>
                            <a:cs typeface="Cambria Math" charset="0"/>
                          </a:rPr>
                        </m:ctrlPr>
                      </m:sSubPr>
                      <m:e>
                        <m:r>
                          <a:rPr lang="en-US" altLang="zh-CN" i="1">
                            <a:latin typeface="Cambria Math" charset="0"/>
                            <a:cs typeface="Cambria Math" charset="0"/>
                          </a:rPr>
                          <m:t>𝑌</m:t>
                        </m:r>
                      </m:e>
                      <m:sub>
                        <m:r>
                          <a:rPr lang="en-US" altLang="zh-CN" i="1">
                            <a:latin typeface="Cambria Math" charset="0"/>
                            <a:cs typeface="Cambria Math" charset="0"/>
                          </a:rPr>
                          <m:t>𝑘</m:t>
                        </m:r>
                      </m:sub>
                    </m:sSub>
                  </m:oMath>
                </a14:m>
                <a:r>
                  <a:rPr lang="zh-CN" altLang="en-US"/>
                  <a:t>是神经网络的输出，</a:t>
                </a:r>
                <a14:m>
                  <m:oMath xmlns:m="http://schemas.openxmlformats.org/officeDocument/2006/math">
                    <m:sSub>
                      <m:sSubPr>
                        <m:ctrlPr>
                          <a:rPr lang="en-US" altLang="zh-CN" i="1">
                            <a:latin typeface="Cambria Math" charset="0"/>
                            <a:cs typeface="Cambria Math" charset="0"/>
                          </a:rPr>
                        </m:ctrlPr>
                      </m:sSubPr>
                      <m:e>
                        <m:r>
                          <a:rPr lang="en-US" altLang="zh-CN" i="1">
                            <a:latin typeface="Cambria Math" charset="0"/>
                            <a:cs typeface="Cambria Math" charset="0"/>
                          </a:rPr>
                          <m:t>𝑡</m:t>
                        </m:r>
                      </m:e>
                      <m:sub>
                        <m:r>
                          <a:rPr lang="en-US" altLang="zh-CN" i="1">
                            <a:latin typeface="Cambria Math" charset="0"/>
                            <a:cs typeface="Cambria Math" charset="0"/>
                          </a:rPr>
                          <m:t>𝑘</m:t>
                        </m:r>
                      </m:sub>
                    </m:sSub>
                  </m:oMath>
                </a14:m>
                <a:r>
                  <a:rPr lang="zh-CN" altLang="en-US"/>
                  <a:t>是</a:t>
                </a:r>
                <a:endParaRPr lang="zh-CN" altLang="en-US"/>
              </a:p>
              <a:p>
                <a:pPr algn="l"/>
                <a:r>
                  <a:rPr lang="zh-CN" altLang="en-US"/>
                  <a:t>正确解标签。并且，</a:t>
                </a:r>
                <a14:m>
                  <m:oMath xmlns:m="http://schemas.openxmlformats.org/officeDocument/2006/math">
                    <m:sSub>
                      <m:sSubPr>
                        <m:ctrlPr>
                          <a:rPr lang="en-US" altLang="zh-CN" i="1">
                            <a:latin typeface="Cambria Math" charset="0"/>
                            <a:cs typeface="Cambria Math" charset="0"/>
                          </a:rPr>
                        </m:ctrlPr>
                      </m:sSubPr>
                      <m:e>
                        <m:r>
                          <a:rPr lang="en-US" altLang="zh-CN" i="1">
                            <a:latin typeface="Cambria Math" charset="0"/>
                            <a:cs typeface="Cambria Math" charset="0"/>
                          </a:rPr>
                          <m:t>𝑡</m:t>
                        </m:r>
                      </m:e>
                      <m:sub>
                        <m:r>
                          <a:rPr lang="en-US" altLang="zh-CN" i="1">
                            <a:latin typeface="Cambria Math" charset="0"/>
                            <a:cs typeface="Cambria Math" charset="0"/>
                          </a:rPr>
                          <m:t>𝑘</m:t>
                        </m:r>
                      </m:sub>
                    </m:sSub>
                  </m:oMath>
                </a14:m>
                <a:r>
                  <a:rPr lang="zh-CN" altLang="en-US"/>
                  <a:t>中只有正确解标签的索引为1，其他均为0（one-hot表示）</a:t>
                </a:r>
                <a:endParaRPr lang="zh-CN" altLang="en-US"/>
              </a:p>
            </p:txBody>
          </p:sp>
        </mc:Choice>
        <mc:Fallback>
          <p:sp>
            <p:nvSpPr>
              <p:cNvPr id="5" name="文本框 4"/>
              <p:cNvSpPr txBox="1">
                <a:spLocks noRot="1" noChangeAspect="1" noMove="1" noResize="1" noEditPoints="1" noAdjustHandles="1" noChangeArrowheads="1" noChangeShapeType="1" noTextEdit="1"/>
              </p:cNvSpPr>
              <p:nvPr/>
            </p:nvSpPr>
            <p:spPr>
              <a:xfrm>
                <a:off x="401320" y="1546225"/>
                <a:ext cx="8300720" cy="739775"/>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457200" y="2414270"/>
                <a:ext cx="7930515" cy="869950"/>
              </a:xfrm>
              <a:prstGeom prst="rect">
                <a:avLst/>
              </a:prstGeom>
              <a:noFill/>
            </p:spPr>
            <p:txBody>
              <a:bodyPr wrap="square" rtlCol="0" anchor="t">
                <a:spAutoFit/>
              </a:bodyPr>
              <a:p>
                <a:r>
                  <a:rPr lang="zh-CN" altLang="en-US" sz="1600"/>
                  <a:t>假设</a:t>
                </a:r>
                <a:r>
                  <a:rPr lang="en-US" altLang="zh-CN" sz="1600"/>
                  <a:t>:</a:t>
                </a:r>
                <a:r>
                  <a:rPr lang="zh-CN" altLang="en-US" sz="1600"/>
                  <a:t>正确解标签的索引是“2”，与之对应的神经网络的输出是0.6，则交叉熵误差是</a:t>
                </a:r>
                <a:endParaRPr lang="zh-CN" altLang="en-US" sz="1600"/>
              </a:p>
              <a:p>
                <a:r>
                  <a:rPr lang="zh-CN" altLang="en-US" sz="1600"/>
                  <a:t> </a:t>
                </a:r>
                <a14:m>
                  <m:oMath xmlns:m="http://schemas.openxmlformats.org/officeDocument/2006/math">
                    <m:r>
                      <m:rPr>
                        <m:sty m:val="p"/>
                      </m:rPr>
                      <a:rPr lang="en-US" altLang="zh-CN" sz="1600"/>
                      <m:t>−</m:t>
                    </m:r>
                    <m:func>
                      <m:funcPr>
                        <m:ctrlPr>
                          <a:rPr lang="en-US" altLang="zh-CN" sz="1600" i="1">
                            <a:latin typeface="Cambria Math" charset="0"/>
                            <a:cs typeface="Cambria Math" charset="0"/>
                          </a:rPr>
                        </m:ctrlPr>
                      </m:funcPr>
                      <m:fName>
                        <m:sSub>
                          <m:sSubPr>
                            <m:ctrlPr>
                              <a:rPr lang="en-US" altLang="zh-CN" sz="1600">
                                <a:latin typeface="Cambria Math" charset="0"/>
                                <a:cs typeface="Cambria Math" charset="0"/>
                              </a:rPr>
                            </m:ctrlPr>
                          </m:sSubPr>
                          <m:e>
                            <m:r>
                              <m:rPr>
                                <m:sty m:val="p"/>
                              </m:rPr>
                              <a:rPr lang="en-US" altLang="zh-CN" sz="1600">
                                <a:latin typeface="Cambria Math" charset="0"/>
                                <a:cs typeface="Cambria Math" charset="0"/>
                              </a:rPr>
                              <m:t>log</m:t>
                            </m:r>
                          </m:e>
                          <m:sub>
                            <m:r>
                              <a:rPr lang="en-US" altLang="zh-CN" sz="1600" i="1">
                                <a:latin typeface="Cambria Math" charset="0"/>
                                <a:cs typeface="Cambria Math" charset="0"/>
                              </a:rPr>
                              <m:t>𝑒</m:t>
                            </m:r>
                          </m:sub>
                        </m:sSub>
                      </m:fName>
                      <m:e>
                        <m:r>
                          <a:rPr lang="en-US" altLang="zh-CN" sz="1600" i="1">
                            <a:latin typeface="Cambria Math" charset="0"/>
                            <a:cs typeface="Cambria Math" charset="0"/>
                          </a:rPr>
                          <m:t>0</m:t>
                        </m:r>
                        <m:r>
                          <a:rPr lang="en-US" altLang="zh-CN" sz="1600" i="1">
                            <a:latin typeface="Cambria Math" charset="0"/>
                            <a:cs typeface="Cambria Math" charset="0"/>
                          </a:rPr>
                          <m:t>.</m:t>
                        </m:r>
                        <m:r>
                          <a:rPr lang="en-US" altLang="zh-CN" sz="1600" i="1">
                            <a:latin typeface="Cambria Math" charset="0"/>
                            <a:cs typeface="Cambria Math" charset="0"/>
                          </a:rPr>
                          <m:t>6</m:t>
                        </m:r>
                      </m:e>
                    </m:func>
                    <m:r>
                      <a:rPr lang="en-US" altLang="zh-CN" sz="1600" i="1">
                        <a:latin typeface="Cambria Math" charset="0"/>
                        <a:cs typeface="Cambria Math" charset="0"/>
                      </a:rPr>
                      <m:t> = </m:t>
                    </m:r>
                    <m:r>
                      <a:rPr lang="en-US" altLang="zh-CN" sz="1600" i="1">
                        <a:latin typeface="Cambria Math" charset="0"/>
                        <a:cs typeface="Cambria Math" charset="0"/>
                      </a:rPr>
                      <m:t>0</m:t>
                    </m:r>
                    <m:r>
                      <a:rPr lang="en-US" altLang="zh-CN" sz="1600" i="1">
                        <a:latin typeface="Cambria Math" charset="0"/>
                        <a:cs typeface="Cambria Math" charset="0"/>
                      </a:rPr>
                      <m:t>.</m:t>
                    </m:r>
                    <m:r>
                      <a:rPr lang="en-US" altLang="zh-CN" sz="1600" i="1">
                        <a:latin typeface="Cambria Math" charset="0"/>
                        <a:cs typeface="Cambria Math" charset="0"/>
                      </a:rPr>
                      <m:t>51</m:t>
                    </m:r>
                  </m:oMath>
                </a14:m>
                <a:r>
                  <a:rPr lang="zh-CN" altLang="en-US" sz="1600">
                    <a:sym typeface="+mn-ea"/>
                  </a:rPr>
                  <a:t> </a:t>
                </a:r>
                <a:r>
                  <a:rPr lang="zh-CN" altLang="en-US" sz="1600"/>
                  <a:t>；若“2”对应的输出是0.1，则交叉熵误差为</a:t>
                </a:r>
                <a14:m>
                  <m:oMath xmlns:m="http://schemas.openxmlformats.org/officeDocument/2006/math">
                    <m:r>
                      <m:rPr>
                        <m:sty m:val="p"/>
                      </m:rPr>
                      <a:rPr lang="en-US" altLang="zh-CN" sz="1600"/>
                      <m:t>−</m:t>
                    </m:r>
                    <m:r>
                      <a:rPr lang="en-US" altLang="zh-CN" sz="1600"/>
                      <m:t> </m:t>
                    </m:r>
                    <m:func>
                      <m:funcPr>
                        <m:ctrlPr>
                          <a:rPr lang="en-US" altLang="zh-CN" sz="1600" i="1">
                            <a:latin typeface="Cambria Math" charset="0"/>
                            <a:cs typeface="Cambria Math" charset="0"/>
                          </a:rPr>
                        </m:ctrlPr>
                      </m:funcPr>
                      <m:fName>
                        <m:sSub>
                          <m:sSubPr>
                            <m:ctrlPr>
                              <a:rPr lang="en-US" altLang="zh-CN" sz="1600">
                                <a:latin typeface="Cambria Math" charset="0"/>
                                <a:cs typeface="Cambria Math" charset="0"/>
                              </a:rPr>
                            </m:ctrlPr>
                          </m:sSubPr>
                          <m:e>
                            <m:r>
                              <m:rPr>
                                <m:sty m:val="p"/>
                              </m:rPr>
                              <a:rPr lang="en-US" altLang="zh-CN" sz="1600">
                                <a:latin typeface="Cambria Math" charset="0"/>
                                <a:cs typeface="Cambria Math" charset="0"/>
                              </a:rPr>
                              <m:t>log</m:t>
                            </m:r>
                          </m:e>
                          <m:sub>
                            <m:r>
                              <a:rPr lang="en-US" altLang="zh-CN" sz="1600" i="1">
                                <a:latin typeface="Cambria Math" charset="0"/>
                                <a:cs typeface="Cambria Math" charset="0"/>
                              </a:rPr>
                              <m:t>𝑒</m:t>
                            </m:r>
                          </m:sub>
                        </m:sSub>
                      </m:fName>
                      <m:e>
                        <m:r>
                          <a:rPr lang="en-US" altLang="zh-CN" sz="1600" i="1">
                            <a:latin typeface="Cambria Math" charset="0"/>
                            <a:cs typeface="Cambria Math" charset="0"/>
                          </a:rPr>
                          <m:t>0</m:t>
                        </m:r>
                        <m:r>
                          <a:rPr lang="en-US" altLang="zh-CN" sz="1600" i="1">
                            <a:latin typeface="Cambria Math" charset="0"/>
                            <a:cs typeface="Cambria Math" charset="0"/>
                          </a:rPr>
                          <m:t>.</m:t>
                        </m:r>
                        <m:r>
                          <a:rPr lang="en-US" altLang="zh-CN" sz="1600" i="1">
                            <a:latin typeface="Cambria Math" charset="0"/>
                            <a:cs typeface="Cambria Math" charset="0"/>
                          </a:rPr>
                          <m:t>1</m:t>
                        </m:r>
                      </m:e>
                    </m:func>
                    <m:r>
                      <a:rPr lang="en-US" altLang="zh-CN" sz="1600" i="1">
                        <a:latin typeface="Cambria Math" charset="0"/>
                        <a:cs typeface="Cambria Math" charset="0"/>
                      </a:rPr>
                      <m:t> = </m:t>
                    </m:r>
                    <m:r>
                      <a:rPr lang="en-US" altLang="zh-CN" sz="1600" i="1">
                        <a:latin typeface="Cambria Math" charset="0"/>
                        <a:cs typeface="Cambria Math" charset="0"/>
                      </a:rPr>
                      <m:t>2</m:t>
                    </m:r>
                    <m:r>
                      <a:rPr lang="en-US" altLang="zh-CN" sz="1600" i="1">
                        <a:latin typeface="Cambria Math" charset="0"/>
                        <a:cs typeface="Cambria Math" charset="0"/>
                      </a:rPr>
                      <m:t>.</m:t>
                    </m:r>
                    <m:r>
                      <a:rPr lang="en-US" altLang="zh-CN" sz="1600" i="1">
                        <a:latin typeface="Cambria Math" charset="0"/>
                        <a:cs typeface="Cambria Math" charset="0"/>
                      </a:rPr>
                      <m:t>30</m:t>
                    </m:r>
                  </m:oMath>
                </a14:m>
                <a:r>
                  <a:rPr lang="zh-CN" altLang="en-US" sz="1600"/>
                  <a:t>。也就是说，交叉熵误差的值是由正确解标签所对应的输出结果决定的</a:t>
                </a:r>
                <a:r>
                  <a:rPr lang="en-US" altLang="zh-CN" sz="1600"/>
                  <a:t>;</a:t>
                </a:r>
                <a:endParaRPr lang="en-US" altLang="zh-CN" sz="1600"/>
              </a:p>
            </p:txBody>
          </p:sp>
        </mc:Choice>
        <mc:Fallback>
          <p:sp>
            <p:nvSpPr>
              <p:cNvPr id="6" name="文本框 5"/>
              <p:cNvSpPr txBox="1">
                <a:spLocks noRot="1" noChangeAspect="1" noMove="1" noResize="1" noEditPoints="1" noAdjustHandles="1" noChangeArrowheads="1" noChangeShapeType="1" noTextEdit="1"/>
              </p:cNvSpPr>
              <p:nvPr/>
            </p:nvSpPr>
            <p:spPr>
              <a:xfrm>
                <a:off x="457200" y="2414270"/>
                <a:ext cx="7930515" cy="869950"/>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p:pic>
        <p:nvPicPr>
          <p:cNvPr id="7" name="图片 6" descr="截屏2021-07-07 00.49.30"/>
          <p:cNvPicPr>
            <a:picLocks noChangeAspect="1"/>
          </p:cNvPicPr>
          <p:nvPr/>
        </p:nvPicPr>
        <p:blipFill>
          <a:blip r:embed="rId4"/>
          <a:stretch>
            <a:fillRect/>
          </a:stretch>
        </p:blipFill>
        <p:spPr>
          <a:xfrm>
            <a:off x="5078730" y="3703955"/>
            <a:ext cx="3608070" cy="2568575"/>
          </a:xfrm>
          <a:prstGeom prst="rect">
            <a:avLst/>
          </a:prstGeom>
        </p:spPr>
      </p:pic>
      <mc:AlternateContent xmlns:mc="http://schemas.openxmlformats.org/markup-compatibility/2006">
        <mc:Choice xmlns:a14="http://schemas.microsoft.com/office/drawing/2010/main" Requires="a14">
          <p:sp>
            <p:nvSpPr>
              <p:cNvPr id="9" name="文本框 8"/>
              <p:cNvSpPr txBox="1"/>
              <p:nvPr/>
            </p:nvSpPr>
            <p:spPr>
              <a:xfrm>
                <a:off x="858520" y="4016375"/>
                <a:ext cx="2661920" cy="415290"/>
              </a:xfrm>
              <a:prstGeom prst="rect">
                <a:avLst/>
              </a:prstGeom>
              <a:noFill/>
            </p:spPr>
            <p:txBody>
              <a:bodyPr wrap="square" rtlCol="0">
                <a:spAutoFit/>
              </a:bodyPr>
              <a:p>
                <a:pPr algn="l"/>
                <a:r>
                  <a:rPr lang="en-US" altLang="zh-CN"/>
                  <a:t>y = </a:t>
                </a:r>
                <a14:m>
                  <m:oMath xmlns:m="http://schemas.openxmlformats.org/officeDocument/2006/math">
                    <m:func>
                      <m:funcPr>
                        <m:ctrlPr>
                          <a:rPr lang="en-US" altLang="zh-CN" i="1">
                            <a:latin typeface="Cambria Math" charset="0"/>
                            <a:cs typeface="Cambria Math" charset="0"/>
                          </a:rPr>
                        </m:ctrlPr>
                      </m:funcPr>
                      <m:fName>
                        <m:sSub>
                          <m:sSubPr>
                            <m:ctrlPr>
                              <a:rPr lang="en-US" altLang="zh-CN">
                                <a:latin typeface="Cambria Math" charset="0"/>
                                <a:cs typeface="Cambria Math" charset="0"/>
                              </a:rPr>
                            </m:ctrlPr>
                          </m:sSubPr>
                          <m:e>
                            <m:r>
                              <m:rPr>
                                <m:sty m:val="p"/>
                              </m:rPr>
                              <a:rPr lang="en-US" altLang="zh-CN">
                                <a:latin typeface="Cambria Math" charset="0"/>
                                <a:cs typeface="Cambria Math" charset="0"/>
                              </a:rPr>
                              <m:t>log</m:t>
                            </m:r>
                          </m:e>
                          <m:sub>
                            <m:r>
                              <a:rPr lang="en-US" altLang="zh-CN" i="1">
                                <a:latin typeface="Cambria Math" charset="0"/>
                                <a:cs typeface="Cambria Math" charset="0"/>
                              </a:rPr>
                              <m:t>𝑒</m:t>
                            </m:r>
                          </m:sub>
                        </m:sSub>
                      </m:fName>
                      <m:e>
                        <m:r>
                          <a:rPr lang="en-US" altLang="zh-CN" i="1">
                            <a:latin typeface="Cambria Math" charset="0"/>
                            <a:cs typeface="Cambria Math" charset="0"/>
                          </a:rPr>
                          <m:t>𝑋</m:t>
                        </m:r>
                      </m:e>
                    </m:func>
                  </m:oMath>
                </a14:m>
                <a:r>
                  <a:rPr lang="en-US" altLang="zh-CN"/>
                  <a:t> </a:t>
                </a:r>
                <a:r>
                  <a:rPr lang="zh-CN" altLang="en-US"/>
                  <a:t>的图像</a:t>
                </a:r>
                <a:endParaRPr lang="zh-CN" altLang="en-US"/>
              </a:p>
            </p:txBody>
          </p:sp>
        </mc:Choice>
        <mc:Fallback>
          <p:sp>
            <p:nvSpPr>
              <p:cNvPr id="9" name="文本框 8"/>
              <p:cNvSpPr txBox="1">
                <a:spLocks noRot="1" noChangeAspect="1" noMove="1" noResize="1" noEditPoints="1" noAdjustHandles="1" noChangeArrowheads="1" noChangeShapeType="1" noTextEdit="1"/>
              </p:cNvSpPr>
              <p:nvPr/>
            </p:nvSpPr>
            <p:spPr>
              <a:xfrm>
                <a:off x="858520" y="4016375"/>
                <a:ext cx="2661920" cy="415290"/>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交叉熵误差的导数</a:t>
            </a:r>
            <a:endParaRPr lang="zh-CN" altLang="en-US"/>
          </a:p>
        </p:txBody>
      </p:sp>
      <p:sp>
        <p:nvSpPr>
          <p:cNvPr id="3" name="内容占位符 2"/>
          <p:cNvSpPr>
            <a:spLocks noGrp="1"/>
          </p:cNvSpPr>
          <p:nvPr>
            <p:ph idx="1"/>
          </p:nvPr>
        </p:nvSpPr>
        <p:spPr/>
        <p:txBody>
          <a:bodyPr/>
          <a:p>
            <a:pPr marL="0" indent="0">
              <a:buNone/>
            </a:pPr>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在神经网络的用法</a:t>
            </a:r>
            <a:endParaRPr lang="zh-CN" altLang="en-US"/>
          </a:p>
        </p:txBody>
      </p:sp>
      <p:sp>
        <p:nvSpPr>
          <p:cNvPr id="3" name="内容占位符 2"/>
          <p:cNvSpPr>
            <a:spLocks noGrp="1"/>
          </p:cNvSpPr>
          <p:nvPr>
            <p:ph idx="1"/>
          </p:nvPr>
        </p:nvSpPr>
        <p:spPr/>
        <p:txBody>
          <a:bodyPr/>
          <a:lstStyle/>
          <a:p>
            <a:r>
              <a:rPr lang="zh-CN" altLang="en-US"/>
              <a:t>categorical_crossentropy一般会配合 </a:t>
            </a:r>
            <a:r>
              <a:rPr lang="en-US" altLang="zh-CN"/>
              <a:t>softMax</a:t>
            </a:r>
            <a:r>
              <a:rPr lang="zh-CN" altLang="en-US"/>
              <a:t>一起使用</a:t>
            </a:r>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什么是梯度下降算法</a:t>
            </a:r>
            <a:endParaRPr lang="zh-CN" altLang="en-US" dirty="0"/>
          </a:p>
        </p:txBody>
      </p:sp>
      <p:sp>
        <p:nvSpPr>
          <p:cNvPr id="3" name="内容占位符 2"/>
          <p:cNvSpPr>
            <a:spLocks noGrp="1"/>
          </p:cNvSpPr>
          <p:nvPr>
            <p:ph idx="1"/>
          </p:nvPr>
        </p:nvSpPr>
        <p:spPr>
          <a:xfrm>
            <a:off x="457200" y="1600200"/>
            <a:ext cx="3106688" cy="4525963"/>
          </a:xfrm>
        </p:spPr>
        <p:txBody>
          <a:bodyPr>
            <a:normAutofit/>
          </a:bodyPr>
          <a:lstStyle/>
          <a:p>
            <a:r>
              <a:rPr lang="zh-CN" altLang="en-US" sz="1600" dirty="0"/>
              <a:t>梯度下降</a:t>
            </a:r>
            <a:r>
              <a:rPr lang="zh-CN" altLang="en-US" sz="1600" dirty="0" smtClean="0"/>
              <a:t>的轨迹</a:t>
            </a:r>
            <a:endParaRPr lang="en-US" altLang="zh-CN" sz="1600" dirty="0" smtClean="0"/>
          </a:p>
          <a:p>
            <a:r>
              <a:rPr lang="zh-CN" altLang="en-US" sz="1400" dirty="0"/>
              <a:t>梯度下降</a:t>
            </a:r>
            <a:r>
              <a:rPr lang="zh-CN" altLang="en-US" sz="1400" dirty="0" smtClean="0"/>
              <a:t>的算法跟下山很类似，</a:t>
            </a:r>
            <a:r>
              <a:rPr lang="zh-CN" altLang="en-US" sz="1400" dirty="0"/>
              <a:t>我们有一个</a:t>
            </a:r>
            <a:r>
              <a:rPr lang="zh-CN" altLang="en-US" sz="1400" b="1" dirty="0"/>
              <a:t>可微分</a:t>
            </a:r>
            <a:r>
              <a:rPr lang="zh-CN" altLang="en-US" sz="1400" dirty="0"/>
              <a:t>的函数。这个函数就代表着一座山。我们的目标就是找到这个函数的最小值，也就是山底。根据之前的场景假设，最快的下山的方式就是找到当前位置最陡峭的方向，然后沿着此方向向下走，</a:t>
            </a:r>
            <a:r>
              <a:rPr lang="zh-CN" altLang="en-US" sz="1400" b="1" dirty="0"/>
              <a:t>对应到函数中，就是找到给定点的梯度</a:t>
            </a:r>
            <a:r>
              <a:rPr lang="zh-CN" altLang="en-US" sz="1400" dirty="0"/>
              <a:t> ，然后朝着梯度相反的方向，就能让函数值下降的</a:t>
            </a:r>
            <a:r>
              <a:rPr lang="zh-CN" altLang="en-US" sz="1400" dirty="0" smtClean="0"/>
              <a:t>最快</a:t>
            </a:r>
            <a:endParaRPr lang="en-US" altLang="zh-CN" sz="1400" dirty="0" smtClean="0"/>
          </a:p>
          <a:p>
            <a:pPr marL="0" indent="0">
              <a:buNone/>
            </a:pPr>
            <a:endParaRPr lang="en-US" altLang="zh-CN" sz="1400" dirty="0"/>
          </a:p>
          <a:p>
            <a:pPr marL="0" indent="0">
              <a:buNone/>
            </a:pPr>
            <a:endParaRPr lang="en-US" altLang="zh-CN" sz="1400" dirty="0" smtClean="0"/>
          </a:p>
          <a:p>
            <a:r>
              <a:rPr lang="zh-CN" altLang="en-US" sz="1400" dirty="0" smtClean="0"/>
              <a:t>在整个过程中，每走一步计算一下梯度，寻找梯度（导数）最大的方向走一步，对于</a:t>
            </a:r>
            <a:endParaRPr lang="zh-CN" altLang="en-US" sz="1400" dirty="0"/>
          </a:p>
        </p:txBody>
      </p:sp>
      <p:pic>
        <p:nvPicPr>
          <p:cNvPr id="102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52120" y="1556792"/>
            <a:ext cx="3122499" cy="206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2120" y="4365104"/>
            <a:ext cx="3093781" cy="16662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数据预处理</a:t>
            </a:r>
            <a:endParaRPr lang="zh-CN" altLang="en-US" dirty="0"/>
          </a:p>
        </p:txBody>
      </p:sp>
      <p:sp>
        <p:nvSpPr>
          <p:cNvPr id="3" name="内容占位符 2"/>
          <p:cNvSpPr>
            <a:spLocks noGrp="1"/>
          </p:cNvSpPr>
          <p:nvPr>
            <p:ph idx="1"/>
          </p:nvPr>
        </p:nvSpPr>
        <p:spPr>
          <a:xfrm>
            <a:off x="457200" y="1600201"/>
            <a:ext cx="8229600" cy="3773016"/>
          </a:xfrm>
        </p:spPr>
        <p:txBody>
          <a:bodyPr>
            <a:normAutofit fontScale="77500" lnSpcReduction="20000"/>
          </a:bodyPr>
          <a:lstStyle/>
          <a:p>
            <a:r>
              <a:rPr lang="zh-CN" altLang="en-US" dirty="0" smtClean="0"/>
              <a:t>会对预训练数据进行哪些操作？</a:t>
            </a:r>
            <a:endParaRPr lang="en-US" altLang="zh-CN" dirty="0" smtClean="0"/>
          </a:p>
          <a:p>
            <a:pPr marL="400050" lvl="1" indent="0">
              <a:buNone/>
            </a:pPr>
            <a:r>
              <a:rPr lang="en-US" altLang="zh-CN" sz="1600" dirty="0" smtClean="0"/>
              <a:t>1</a:t>
            </a:r>
            <a:r>
              <a:rPr lang="zh-CN" altLang="en-US" sz="1600" dirty="0" smtClean="0"/>
              <a:t>、</a:t>
            </a:r>
            <a:r>
              <a:rPr lang="zh-CN" altLang="en-US" sz="1600" dirty="0"/>
              <a:t>归一化（</a:t>
            </a:r>
            <a:r>
              <a:rPr lang="en-US" altLang="zh-CN" sz="1600" dirty="0"/>
              <a:t>normalization</a:t>
            </a:r>
            <a:r>
              <a:rPr lang="zh-CN" altLang="en-US" sz="1600" dirty="0" smtClean="0"/>
              <a:t>）</a:t>
            </a:r>
            <a:endParaRPr lang="en-US" altLang="zh-CN" sz="1600" dirty="0" smtClean="0"/>
          </a:p>
          <a:p>
            <a:pPr marL="400050" lvl="1" indent="0">
              <a:buNone/>
            </a:pPr>
            <a:r>
              <a:rPr lang="en-US" altLang="zh-CN" sz="1200" dirty="0" smtClean="0"/>
              <a:t>	</a:t>
            </a:r>
            <a:r>
              <a:rPr lang="zh-CN" altLang="en-US" sz="1400" dirty="0" smtClean="0"/>
              <a:t>数据预处理</a:t>
            </a:r>
            <a:r>
              <a:rPr lang="zh-CN" altLang="en-US" sz="1400" dirty="0"/>
              <a:t>中，标准的第一步是数据归一化</a:t>
            </a:r>
            <a:r>
              <a:rPr lang="zh-CN" altLang="en-US" sz="1400" dirty="0" smtClean="0"/>
              <a:t>。特征</a:t>
            </a:r>
            <a:r>
              <a:rPr lang="zh-CN" altLang="en-US" sz="1400" dirty="0"/>
              <a:t>归一化常用的方法包含如下几种：</a:t>
            </a:r>
            <a:endParaRPr lang="zh-CN" altLang="en-US" sz="1400" dirty="0"/>
          </a:p>
          <a:p>
            <a:pPr lvl="3"/>
            <a:r>
              <a:rPr lang="zh-CN" altLang="en-US" sz="1400" dirty="0" smtClean="0"/>
              <a:t>简单缩放</a:t>
            </a:r>
            <a:r>
              <a:rPr lang="en-US" altLang="zh-CN" sz="1400" dirty="0" smtClean="0"/>
              <a:t>:</a:t>
            </a:r>
            <a:r>
              <a:rPr lang="zh-CN" altLang="en-US" sz="1400" dirty="0"/>
              <a:t>将数据集中的图片剪裁成统一大小，用于训练时方便批量输入到</a:t>
            </a:r>
            <a:r>
              <a:rPr lang="zh-CN" altLang="en-US" sz="1400" dirty="0" smtClean="0"/>
              <a:t>模型中</a:t>
            </a:r>
            <a:endParaRPr lang="zh-CN" altLang="en-US" sz="1400" dirty="0" smtClean="0"/>
          </a:p>
          <a:p>
            <a:pPr lvl="3"/>
            <a:r>
              <a:rPr lang="zh-CN" altLang="en-US" sz="1400" dirty="0" smtClean="0"/>
              <a:t>逐</a:t>
            </a:r>
            <a:r>
              <a:rPr lang="zh-CN" altLang="en-US" sz="1400" dirty="0"/>
              <a:t>样本均值消减</a:t>
            </a:r>
            <a:r>
              <a:rPr lang="en-US" altLang="zh-CN" sz="1400" dirty="0"/>
              <a:t>(</a:t>
            </a:r>
            <a:r>
              <a:rPr lang="zh-CN" altLang="en-US" sz="1400" dirty="0"/>
              <a:t>也称为移除直流分量</a:t>
            </a:r>
            <a:r>
              <a:rPr lang="en-US" altLang="zh-CN" sz="1400" dirty="0"/>
              <a:t>)</a:t>
            </a:r>
            <a:endParaRPr lang="en-US" altLang="zh-CN" sz="1400" dirty="0"/>
          </a:p>
          <a:p>
            <a:pPr lvl="3"/>
            <a:r>
              <a:rPr lang="zh-CN" altLang="en-US" sz="1400" dirty="0"/>
              <a:t>特征标准化</a:t>
            </a:r>
            <a:r>
              <a:rPr lang="en-US" altLang="zh-CN" sz="1400" dirty="0"/>
              <a:t>(</a:t>
            </a:r>
            <a:r>
              <a:rPr lang="zh-CN" altLang="en-US" sz="1400" dirty="0"/>
              <a:t>使数据集中所有特征都具有零均值和单位方差</a:t>
            </a:r>
            <a:r>
              <a:rPr lang="en-US" altLang="zh-CN" sz="1400" dirty="0" smtClean="0"/>
              <a:t>)</a:t>
            </a:r>
            <a:r>
              <a:rPr lang="zh-CN" altLang="en-US" sz="1400" dirty="0" smtClean="0"/>
              <a:t>；</a:t>
            </a:r>
            <a:endParaRPr lang="en-US" altLang="zh-CN" sz="1400" dirty="0" smtClean="0"/>
          </a:p>
          <a:p>
            <a:pPr lvl="3"/>
            <a:r>
              <a:rPr lang="zh-CN" altLang="en-US" sz="1400" dirty="0" smtClean="0"/>
              <a:t>归一化</a:t>
            </a:r>
            <a:r>
              <a:rPr lang="zh-CN" altLang="en-US" sz="1400" dirty="0"/>
              <a:t>是这么一个</a:t>
            </a:r>
            <a:r>
              <a:rPr lang="zh-CN" altLang="en-US" sz="1400" dirty="0" smtClean="0"/>
              <a:t>过程 </a:t>
            </a:r>
            <a:r>
              <a:rPr lang="en-US" altLang="zh-CN" sz="1400" dirty="0" smtClean="0"/>
              <a:t>X′=X</a:t>
            </a:r>
            <a:r>
              <a:rPr lang="zh-CN" altLang="en-US" sz="1400" dirty="0" smtClean="0"/>
              <a:t>−</a:t>
            </a:r>
            <a:r>
              <a:rPr lang="en-US" altLang="zh-CN" sz="1400" dirty="0" err="1" smtClean="0"/>
              <a:t>Xmin</a:t>
            </a:r>
            <a:r>
              <a:rPr lang="en-US" altLang="zh-CN" sz="1400" dirty="0" smtClean="0"/>
              <a:t> / </a:t>
            </a:r>
            <a:r>
              <a:rPr lang="en-US" altLang="zh-CN" sz="1400" dirty="0" err="1" smtClean="0"/>
              <a:t>Xmax</a:t>
            </a:r>
            <a:r>
              <a:rPr lang="en-US" altLang="zh-CN" sz="1400" dirty="0" smtClean="0"/>
              <a:t> </a:t>
            </a:r>
            <a:r>
              <a:rPr lang="zh-CN" altLang="en-US" sz="1400" dirty="0" smtClean="0"/>
              <a:t>− </a:t>
            </a:r>
            <a:r>
              <a:rPr lang="en-US" altLang="zh-CN" sz="1400" dirty="0" err="1" smtClean="0"/>
              <a:t>Xmin</a:t>
            </a:r>
            <a:r>
              <a:rPr lang="en-US" altLang="zh-CN" sz="1400" dirty="0" smtClean="0"/>
              <a:t>; </a:t>
            </a:r>
            <a:r>
              <a:rPr lang="zh-CN" altLang="en-US" sz="1400" dirty="0"/>
              <a:t> </a:t>
            </a:r>
            <a:r>
              <a:rPr lang="zh-CN" altLang="en-US" sz="1400" dirty="0" smtClean="0"/>
              <a:t>例如： 黑白图片 ，图片上每个 像素点的色值是 </a:t>
            </a:r>
            <a:r>
              <a:rPr lang="en-US" altLang="zh-CN" sz="1400" dirty="0" smtClean="0"/>
              <a:t>0-255</a:t>
            </a:r>
            <a:r>
              <a:rPr lang="zh-CN" altLang="en-US" sz="1400" dirty="0" smtClean="0"/>
              <a:t> ，若是 色值为</a:t>
            </a:r>
            <a:r>
              <a:rPr lang="en-US" altLang="zh-CN" sz="1400" dirty="0" smtClean="0"/>
              <a:t>100</a:t>
            </a:r>
            <a:r>
              <a:rPr lang="zh-CN" altLang="en-US" sz="1400" dirty="0" smtClean="0"/>
              <a:t>的像素，归一化后 ， </a:t>
            </a:r>
            <a:r>
              <a:rPr lang="en-US" altLang="zh-CN" sz="1400" dirty="0"/>
              <a:t>X</a:t>
            </a:r>
            <a:r>
              <a:rPr lang="en-US" altLang="zh-CN" sz="1400" dirty="0" smtClean="0"/>
              <a:t>′ = 100 – 0/ 255 – 100,</a:t>
            </a:r>
            <a:r>
              <a:rPr lang="zh-CN" altLang="en-US" sz="1400" dirty="0"/>
              <a:t> </a:t>
            </a:r>
            <a:r>
              <a:rPr lang="zh-CN" altLang="en-US" sz="1400" dirty="0" smtClean="0"/>
              <a:t>所有的</a:t>
            </a:r>
            <a:r>
              <a:rPr lang="en-US" altLang="zh-CN" sz="1400" dirty="0" smtClean="0"/>
              <a:t>9</a:t>
            </a:r>
            <a:r>
              <a:rPr lang="zh-CN" altLang="en-US" sz="1400" dirty="0" smtClean="0"/>
              <a:t>像素值归一化后可保证在 </a:t>
            </a:r>
            <a:r>
              <a:rPr lang="en-US" altLang="zh-CN" sz="1400" dirty="0" smtClean="0"/>
              <a:t>0-1</a:t>
            </a:r>
            <a:r>
              <a:rPr lang="zh-CN" altLang="en-US" sz="1400" dirty="0" smtClean="0"/>
              <a:t>之间</a:t>
            </a:r>
            <a:endParaRPr lang="en-US" altLang="zh-CN" sz="1400" dirty="0" smtClean="0"/>
          </a:p>
          <a:p>
            <a:pPr marL="1371600" lvl="3" indent="0">
              <a:buNone/>
            </a:pPr>
            <a:r>
              <a:rPr lang="zh-CN" altLang="en-US" sz="1400" dirty="0" smtClean="0"/>
              <a:t>当然归一化的方式不只有这一种方式，其中还包括 </a:t>
            </a:r>
            <a:r>
              <a:rPr lang="en-US" altLang="zh-CN" sz="1400" dirty="0" smtClean="0"/>
              <a:t>L1</a:t>
            </a:r>
            <a:r>
              <a:rPr lang="zh-CN" altLang="en-US" sz="1400" dirty="0" smtClean="0"/>
              <a:t>、</a:t>
            </a:r>
            <a:r>
              <a:rPr lang="en-US" altLang="zh-CN" sz="1400" dirty="0" smtClean="0"/>
              <a:t>L2</a:t>
            </a:r>
            <a:r>
              <a:rPr lang="zh-CN" altLang="en-US" sz="1400" dirty="0" smtClean="0"/>
              <a:t>的归一化的方式</a:t>
            </a:r>
            <a:br>
              <a:rPr lang="zh-CN" altLang="en-US" sz="800" dirty="0"/>
            </a:br>
            <a:r>
              <a:rPr lang="zh-CN" altLang="en-US" sz="800" dirty="0" smtClean="0"/>
              <a:t> </a:t>
            </a:r>
            <a:endParaRPr lang="en-US" altLang="zh-CN" sz="800" dirty="0"/>
          </a:p>
          <a:p>
            <a:pPr marL="1371600" lvl="3" indent="0">
              <a:buNone/>
            </a:pPr>
            <a:endParaRPr lang="en-US" altLang="zh-CN" sz="600" dirty="0" smtClean="0"/>
          </a:p>
          <a:p>
            <a:pPr marL="400050" lvl="1" indent="0">
              <a:buNone/>
            </a:pPr>
            <a:r>
              <a:rPr lang="en-US" altLang="zh-CN" sz="1400" dirty="0" smtClean="0"/>
              <a:t>2</a:t>
            </a:r>
            <a:r>
              <a:rPr lang="zh-CN" altLang="en-US" sz="1400" dirty="0" smtClean="0"/>
              <a:t>、</a:t>
            </a:r>
            <a:r>
              <a:rPr lang="zh-CN" altLang="en-US" sz="1400" dirty="0"/>
              <a:t>标准化（</a:t>
            </a:r>
            <a:r>
              <a:rPr lang="en-US" altLang="zh-CN" sz="1400" dirty="0"/>
              <a:t>standardization</a:t>
            </a:r>
            <a:r>
              <a:rPr lang="zh-CN" altLang="en-US" sz="1400" dirty="0"/>
              <a:t>） </a:t>
            </a:r>
            <a:endParaRPr lang="en-US" altLang="zh-CN" sz="1400" dirty="0" smtClean="0"/>
          </a:p>
          <a:p>
            <a:pPr marL="400050" lvl="1" indent="0">
              <a:buNone/>
            </a:pPr>
            <a:r>
              <a:rPr lang="en-US" altLang="zh-CN" sz="1400" dirty="0"/>
              <a:t>	</a:t>
            </a:r>
            <a:r>
              <a:rPr lang="zh-CN" altLang="en-US" sz="1400" dirty="0"/>
              <a:t>而标准化是这么一个过程：  </a:t>
            </a:r>
            <a:r>
              <a:rPr lang="en-US" altLang="zh-CN" sz="1400" dirty="0"/>
              <a:t>x</a:t>
            </a:r>
            <a:r>
              <a:rPr lang="en-US" altLang="zh-CN" sz="1400" dirty="0" smtClean="0"/>
              <a:t>′=(x</a:t>
            </a:r>
            <a:r>
              <a:rPr lang="zh-CN" altLang="en-US" sz="1400" dirty="0"/>
              <a:t>−</a:t>
            </a:r>
            <a:r>
              <a:rPr lang="en-US" altLang="zh-CN" sz="1400" dirty="0" smtClean="0"/>
              <a:t>μ) / δ ,</a:t>
            </a:r>
            <a:r>
              <a:rPr lang="zh-CN" altLang="en-US" sz="1400" dirty="0"/>
              <a:t> </a:t>
            </a:r>
            <a:r>
              <a:rPr lang="en-US" altLang="zh-CN" sz="1400" dirty="0"/>
              <a:t>μ</a:t>
            </a:r>
            <a:r>
              <a:rPr lang="zh-CN" altLang="en-US" sz="1400" dirty="0"/>
              <a:t>为数据的</a:t>
            </a:r>
            <a:r>
              <a:rPr lang="zh-CN" altLang="en-US" sz="1400" dirty="0" smtClean="0"/>
              <a:t>均值，</a:t>
            </a:r>
            <a:r>
              <a:rPr lang="zh-CN" altLang="en-US" sz="1400" dirty="0"/>
              <a:t> </a:t>
            </a:r>
            <a:r>
              <a:rPr lang="en-US" altLang="zh-CN" sz="1400" dirty="0"/>
              <a:t>δ</a:t>
            </a:r>
            <a:r>
              <a:rPr lang="zh-CN" altLang="en-US" sz="1400" dirty="0"/>
              <a:t>为</a:t>
            </a:r>
            <a:r>
              <a:rPr lang="zh-CN" altLang="en-US" sz="1400" dirty="0" smtClean="0"/>
              <a:t>方差</a:t>
            </a:r>
            <a:endParaRPr lang="en-US" altLang="zh-CN" sz="1400" dirty="0" smtClean="0"/>
          </a:p>
          <a:p>
            <a:pPr marL="400050" lvl="1" indent="0">
              <a:buNone/>
            </a:pPr>
            <a:endParaRPr lang="en-US" altLang="zh-CN" sz="1400" dirty="0" smtClean="0"/>
          </a:p>
          <a:p>
            <a:pPr marL="400050" lvl="1" indent="0">
              <a:buNone/>
            </a:pPr>
            <a:r>
              <a:rPr lang="en-US" altLang="zh-CN" sz="1400" dirty="0" smtClean="0"/>
              <a:t>	</a:t>
            </a:r>
            <a:r>
              <a:rPr lang="zh-CN" altLang="en-US" sz="1400" dirty="0" smtClean="0"/>
              <a:t>数据</a:t>
            </a:r>
            <a:r>
              <a:rPr lang="zh-CN" altLang="en-US" sz="1400" dirty="0"/>
              <a:t>的标准化</a:t>
            </a:r>
            <a:r>
              <a:rPr lang="en-US" altLang="zh-CN" sz="1400" dirty="0"/>
              <a:t>Standardization</a:t>
            </a:r>
            <a:r>
              <a:rPr lang="zh-CN" altLang="en-US" sz="1400" dirty="0"/>
              <a:t>，也叫作（去中心化</a:t>
            </a:r>
            <a:r>
              <a:rPr lang="en-US" altLang="zh-CN" sz="1400" dirty="0"/>
              <a:t>+</a:t>
            </a:r>
            <a:r>
              <a:rPr lang="zh-CN" altLang="en-US" sz="1400" dirty="0"/>
              <a:t>方差缩放）</a:t>
            </a:r>
            <a:r>
              <a:rPr lang="en-US" altLang="zh-CN" sz="1400" dirty="0"/>
              <a:t>,</a:t>
            </a:r>
            <a:r>
              <a:rPr lang="zh-CN" altLang="en-US" sz="1400" dirty="0"/>
              <a:t>通过把一组数据的均值变为</a:t>
            </a:r>
            <a:r>
              <a:rPr lang="en-US" altLang="zh-CN" sz="1400" dirty="0"/>
              <a:t>0</a:t>
            </a:r>
            <a:r>
              <a:rPr lang="zh-CN" altLang="en-US" sz="1400" dirty="0"/>
              <a:t>，方差变为</a:t>
            </a:r>
            <a:r>
              <a:rPr lang="en-US" altLang="zh-CN" sz="1400" dirty="0"/>
              <a:t>1</a:t>
            </a:r>
            <a:r>
              <a:rPr lang="zh-CN" altLang="en-US" sz="1400" dirty="0"/>
              <a:t>实现数据的缩放。数据的标准化是我们对数据的进行缩放的时候最容易想到的操作，也是最常用到的操作。它也叫</a:t>
            </a:r>
            <a:r>
              <a:rPr lang="en-US" altLang="zh-CN" sz="1400" dirty="0"/>
              <a:t>z-score</a:t>
            </a:r>
            <a:r>
              <a:rPr lang="zh-CN" altLang="en-US" sz="1400" dirty="0"/>
              <a:t>方法</a:t>
            </a:r>
            <a:r>
              <a:rPr lang="zh-CN" altLang="en-US" sz="1400" dirty="0" smtClean="0"/>
              <a:t>。</a:t>
            </a:r>
            <a:endParaRPr lang="en-US" altLang="zh-CN" sz="1400" dirty="0" smtClean="0"/>
          </a:p>
          <a:p>
            <a:pPr marL="400050" lvl="1" indent="0">
              <a:buNone/>
            </a:pPr>
            <a:endParaRPr lang="en-US" altLang="zh-CN" sz="1400" dirty="0"/>
          </a:p>
          <a:p>
            <a:pPr marL="400050" lvl="1" indent="0">
              <a:buNone/>
            </a:pPr>
            <a:endParaRPr lang="en-US" altLang="zh-CN" sz="1400" dirty="0" smtClean="0"/>
          </a:p>
          <a:p>
            <a:pPr marL="400050" lvl="1" indent="0">
              <a:buNone/>
            </a:pPr>
            <a:endParaRPr lang="en-US" altLang="zh-CN" sz="1400" dirty="0"/>
          </a:p>
          <a:p>
            <a:pPr marL="400050" lvl="1" indent="0">
              <a:buNone/>
            </a:pPr>
            <a:r>
              <a:rPr lang="zh-CN" altLang="en-US" sz="1400" dirty="0" smtClean="0"/>
              <a:t>归一化后方便学习，在学习过程之中减少步长和频率</a:t>
            </a:r>
            <a:br>
              <a:rPr lang="zh-CN" altLang="en-US" sz="1400" dirty="0"/>
            </a:br>
            <a:endParaRPr lang="en-US" altLang="zh-CN" sz="1400" dirty="0" smtClean="0"/>
          </a:p>
          <a:p>
            <a:pPr marL="0" indent="0">
              <a:buNone/>
            </a:pPr>
            <a:r>
              <a:rPr lang="en-US" altLang="zh-CN" sz="1800" dirty="0"/>
              <a:t>		</a:t>
            </a:r>
            <a:endParaRPr lang="en-US" altLang="zh-CN" sz="1800" dirty="0" smtClean="0"/>
          </a:p>
        </p:txBody>
      </p:sp>
      <p:sp>
        <p:nvSpPr>
          <p:cNvPr id="4" name="Rectangle 1"/>
          <p:cNvSpPr>
            <a:spLocks noChangeArrowheads="1"/>
          </p:cNvSpPr>
          <p:nvPr/>
        </p:nvSpPr>
        <p:spPr bwMode="auto">
          <a:xfrm>
            <a:off x="735315" y="5731080"/>
            <a:ext cx="673224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100" b="0" i="0" u="none" strike="noStrike" cap="none" normalizeH="0" baseline="0" dirty="0" smtClean="0">
                <a:ln>
                  <a:noFill/>
                </a:ln>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方差</a:t>
            </a:r>
            <a:r>
              <a:rPr kumimoji="0" lang="zh-CN" altLang="en-US" sz="1100" b="0" i="0" u="none" strike="noStrike" cap="none" normalizeH="0" baseline="0" dirty="0" smtClean="0">
                <a:ln>
                  <a:noFill/>
                </a:ln>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a:t>
            </a:r>
            <a:endParaRPr kumimoji="0" lang="en-US" altLang="zh-CN" sz="1100" b="0" i="0" u="none" strike="noStrike" cap="none" normalizeH="0" baseline="0" dirty="0" smtClean="0">
              <a:ln>
                <a:noFill/>
              </a:ln>
              <a:solidFill>
                <a:srgbClr val="000000"/>
              </a:solidFill>
              <a:effectLst/>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pPr>
            <a:endParaRPr lang="en-US" altLang="zh-CN" sz="1100" dirty="0" smtClean="0">
              <a:solidFill>
                <a:srgbClr val="000000"/>
              </a:solidFill>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pPr>
            <a:r>
              <a:rPr kumimoji="0" lang="zh-CN" altLang="zh-CN" sz="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rPr>
              <a:t> </a:t>
            </a:r>
            <a:endParaRPr kumimoji="0" lang="zh-CN"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87624" y="5589240"/>
            <a:ext cx="1666875" cy="48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8740" y="5154930"/>
            <a:ext cx="1243965" cy="1568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562074"/>
          </a:xfrm>
        </p:spPr>
        <p:txBody>
          <a:bodyPr>
            <a:normAutofit fontScale="90000"/>
          </a:bodyPr>
          <a:lstStyle/>
          <a:p>
            <a:r>
              <a:rPr lang="zh-CN" altLang="en-US" dirty="0" smtClean="0"/>
              <a:t>梯度下降的计算</a:t>
            </a:r>
            <a:endParaRPr lang="zh-CN" altLang="en-US" dirty="0"/>
          </a:p>
        </p:txBody>
      </p:sp>
      <p:sp>
        <p:nvSpPr>
          <p:cNvPr id="3" name="内容占位符 2"/>
          <p:cNvSpPr>
            <a:spLocks noGrp="1"/>
          </p:cNvSpPr>
          <p:nvPr>
            <p:ph idx="1"/>
          </p:nvPr>
        </p:nvSpPr>
        <p:spPr>
          <a:xfrm>
            <a:off x="457200" y="980728"/>
            <a:ext cx="3466728" cy="5145435"/>
          </a:xfrm>
        </p:spPr>
        <p:txBody>
          <a:bodyPr>
            <a:normAutofit fontScale="77500" lnSpcReduction="20000"/>
          </a:bodyPr>
          <a:lstStyle/>
          <a:p>
            <a:pPr>
              <a:buFont typeface="+mj-lt"/>
              <a:buAutoNum type="arabicPeriod"/>
            </a:pPr>
            <a:r>
              <a:rPr lang="zh-CN" altLang="en-US" sz="1600" dirty="0" smtClean="0"/>
              <a:t>梯度</a:t>
            </a:r>
            <a:r>
              <a:rPr lang="zh-CN" altLang="en-US" sz="1600" dirty="0"/>
              <a:t>下降法是用来最小化我们的损失函数的。这里我们有一个参数与损失函数值的</a:t>
            </a:r>
            <a:r>
              <a:rPr lang="zh-CN" altLang="en-US" sz="1600" dirty="0" smtClean="0"/>
              <a:t>图像。</a:t>
            </a:r>
            <a:endParaRPr lang="en-US" altLang="zh-CN" sz="1600" dirty="0" smtClean="0"/>
          </a:p>
          <a:p>
            <a:pPr>
              <a:buFont typeface="+mj-lt"/>
              <a:buAutoNum type="arabicPeriod"/>
            </a:pPr>
            <a:endParaRPr lang="en-US" altLang="zh-CN" sz="1600" dirty="0"/>
          </a:p>
          <a:p>
            <a:pPr>
              <a:buFont typeface="+mj-lt"/>
              <a:buAutoNum type="arabicPeriod"/>
            </a:pPr>
            <a:r>
              <a:rPr lang="zh-CN" altLang="en-US" sz="1600" dirty="0"/>
              <a:t>对于损失函数</a:t>
            </a:r>
            <a:r>
              <a:rPr lang="en-US" altLang="zh-CN" sz="1600" dirty="0"/>
              <a:t>J</a:t>
            </a:r>
            <a:r>
              <a:rPr lang="zh-CN" altLang="en-US" sz="1600" dirty="0"/>
              <a:t>来说，每取一个参数值，相应的就会有个损失</a:t>
            </a:r>
            <a:r>
              <a:rPr lang="en-US" altLang="zh-CN" sz="1600" dirty="0"/>
              <a:t>J</a:t>
            </a:r>
            <a:r>
              <a:rPr lang="zh-CN" altLang="en-US" sz="1600" dirty="0"/>
              <a:t>。我们知道如果这一点，它的导数不为零，那么它肯定不在极值点上，这里我们说的导数是 </a:t>
            </a:r>
            <a:r>
              <a:rPr lang="en-US" altLang="zh-CN" sz="1600" i="1" dirty="0" err="1" smtClean="0"/>
              <a:t>dJ</a:t>
            </a:r>
            <a:r>
              <a:rPr lang="en-US" altLang="zh-CN" sz="1600" dirty="0" smtClean="0"/>
              <a:t>​/</a:t>
            </a:r>
            <a:r>
              <a:rPr lang="en-US" altLang="zh-CN" sz="1600" i="1" dirty="0"/>
              <a:t>d</a:t>
            </a:r>
            <a:r>
              <a:rPr lang="el-GR" altLang="zh-CN" sz="1600" i="1" dirty="0" smtClean="0"/>
              <a:t>θ</a:t>
            </a:r>
            <a:endParaRPr lang="en-US" altLang="zh-CN" sz="1600" i="1" dirty="0" smtClean="0"/>
          </a:p>
          <a:p>
            <a:pPr>
              <a:buFont typeface="+mj-lt"/>
              <a:buAutoNum type="arabicPeriod"/>
            </a:pPr>
            <a:endParaRPr lang="en-US" altLang="zh-CN" sz="1600" i="1" dirty="0" smtClean="0"/>
          </a:p>
          <a:p>
            <a:pPr>
              <a:buFont typeface="+mj-lt"/>
              <a:buAutoNum type="arabicPeriod"/>
            </a:pPr>
            <a:r>
              <a:rPr lang="zh-CN" altLang="en-US" sz="1600" dirty="0"/>
              <a:t>在直线方程中，导数就代表斜率；而在曲线方程中，导数代表的是该点处切线的</a:t>
            </a:r>
            <a:r>
              <a:rPr lang="zh-CN" altLang="en-US" sz="1600" dirty="0" smtClean="0"/>
              <a:t>斜率</a:t>
            </a:r>
            <a:r>
              <a:rPr lang="en-US" altLang="zh-CN" sz="1600" dirty="0" smtClean="0"/>
              <a:t>,</a:t>
            </a:r>
            <a:r>
              <a:rPr lang="zh-CN" altLang="en-US" sz="1600" dirty="0"/>
              <a:t>代表当</a:t>
            </a:r>
            <a:r>
              <a:rPr lang="zh-CN" altLang="en-US" sz="1600" dirty="0" smtClean="0"/>
              <a:t>参数</a:t>
            </a:r>
            <a:r>
              <a:rPr lang="zh-CN" altLang="en-US" sz="1600" dirty="0"/>
              <a:t>变化时，</a:t>
            </a:r>
            <a:r>
              <a:rPr lang="en-US" altLang="zh-CN" sz="1600" dirty="0"/>
              <a:t>J</a:t>
            </a:r>
            <a:r>
              <a:rPr lang="zh-CN" altLang="en-US" sz="1600" dirty="0"/>
              <a:t>相应的变化</a:t>
            </a:r>
            <a:r>
              <a:rPr lang="zh-CN" altLang="en-US" sz="1600" dirty="0" smtClean="0"/>
              <a:t>程度</a:t>
            </a:r>
            <a:endParaRPr lang="en-US" altLang="zh-CN" sz="1600" dirty="0" smtClean="0"/>
          </a:p>
          <a:p>
            <a:pPr>
              <a:buFont typeface="+mj-lt"/>
              <a:buAutoNum type="arabicPeriod"/>
            </a:pPr>
            <a:endParaRPr lang="en-US" altLang="zh-CN" sz="1600" dirty="0" smtClean="0"/>
          </a:p>
          <a:p>
            <a:pPr>
              <a:buFont typeface="+mj-lt"/>
              <a:buAutoNum type="arabicPeriod"/>
            </a:pPr>
            <a:r>
              <a:rPr lang="zh-CN" altLang="en-US" sz="1600" dirty="0"/>
              <a:t>我</a:t>
            </a:r>
            <a:r>
              <a:rPr lang="zh-CN" altLang="en-US" sz="1600" dirty="0" smtClean="0"/>
              <a:t>们</a:t>
            </a:r>
            <a:r>
              <a:rPr lang="zh-CN" altLang="en-US" sz="1600" dirty="0"/>
              <a:t>希望找到</a:t>
            </a:r>
            <a:r>
              <a:rPr lang="en-US" altLang="zh-CN" sz="1600" dirty="0"/>
              <a:t>J</a:t>
            </a:r>
            <a:r>
              <a:rPr lang="zh-CN" altLang="en-US" sz="1600" dirty="0"/>
              <a:t>的最小值，我们希望这个点能对应</a:t>
            </a:r>
            <a:r>
              <a:rPr lang="en-US" altLang="zh-CN" sz="1600" dirty="0"/>
              <a:t>J</a:t>
            </a:r>
            <a:r>
              <a:rPr lang="zh-CN" altLang="en-US" sz="1600" dirty="0"/>
              <a:t>减少的方向</a:t>
            </a:r>
            <a:r>
              <a:rPr lang="zh-CN" altLang="en-US" sz="1600" dirty="0" smtClean="0"/>
              <a:t>移动</a:t>
            </a:r>
            <a:endParaRPr lang="en-US" altLang="zh-CN" sz="1600" dirty="0" smtClean="0"/>
          </a:p>
          <a:p>
            <a:pPr>
              <a:buFont typeface="+mj-lt"/>
              <a:buAutoNum type="arabicPeriod"/>
            </a:pPr>
            <a:endParaRPr lang="en-US" altLang="zh-CN" sz="1600" dirty="0" smtClean="0"/>
          </a:p>
          <a:p>
            <a:pPr>
              <a:buFont typeface="+mj-lt"/>
              <a:buAutoNum type="arabicPeriod"/>
            </a:pPr>
            <a:r>
              <a:rPr lang="zh-CN" altLang="en-US" sz="1600" dirty="0"/>
              <a:t>通常我们还要设置一个移动的步长，这个步长记为 </a:t>
            </a:r>
            <a:r>
              <a:rPr lang="en-US" altLang="zh-CN" sz="1600" dirty="0"/>
              <a:t>η </a:t>
            </a:r>
            <a:r>
              <a:rPr lang="zh-CN" altLang="en-US" sz="1600" dirty="0" smtClean="0"/>
              <a:t>。通常</a:t>
            </a:r>
            <a:r>
              <a:rPr lang="en-US" altLang="zh-CN" sz="1600" dirty="0" smtClean="0"/>
              <a:t>,η</a:t>
            </a:r>
            <a:r>
              <a:rPr lang="zh-CN" altLang="en-US" sz="1600" dirty="0"/>
              <a:t>取一个较小的</a:t>
            </a:r>
            <a:r>
              <a:rPr lang="zh-CN" altLang="en-US" sz="1600" dirty="0" smtClean="0"/>
              <a:t>值，比如</a:t>
            </a:r>
            <a:r>
              <a:rPr lang="en-US" altLang="zh-CN" sz="1600" dirty="0" smtClean="0"/>
              <a:t>0.1</a:t>
            </a:r>
            <a:r>
              <a:rPr lang="zh-CN" altLang="en-US" sz="1600" dirty="0" smtClean="0"/>
              <a:t>或者</a:t>
            </a:r>
            <a:r>
              <a:rPr lang="en-US" altLang="zh-CN" sz="1600" dirty="0" smtClean="0"/>
              <a:t>0.01</a:t>
            </a:r>
            <a:r>
              <a:rPr lang="zh-CN" altLang="en-US" sz="1600" dirty="0" smtClean="0"/>
              <a:t>，使用倒数乘以步长就有了每一步要走的方向与距离，直到</a:t>
            </a:r>
            <a:r>
              <a:rPr lang="en-US" altLang="zh-CN" sz="1600" dirty="0" smtClean="0"/>
              <a:t>J</a:t>
            </a:r>
            <a:r>
              <a:rPr lang="zh-CN" altLang="en-US" sz="1600" dirty="0" smtClean="0"/>
              <a:t>处于一个极小值的状态，所以每一步是 </a:t>
            </a:r>
            <a:r>
              <a:rPr lang="zh-CN" altLang="en-US" sz="1600" dirty="0"/>
              <a:t> </a:t>
            </a:r>
            <a:r>
              <a:rPr lang="en-US" altLang="zh-CN" sz="1600" dirty="0"/>
              <a:t>η </a:t>
            </a:r>
            <a:r>
              <a:rPr lang="zh-CN" altLang="en-US" sz="1600" dirty="0" smtClean="0"/>
              <a:t> * </a:t>
            </a:r>
            <a:r>
              <a:rPr lang="en-US" altLang="zh-CN" sz="1600" i="1" dirty="0" err="1"/>
              <a:t>dJ</a:t>
            </a:r>
            <a:r>
              <a:rPr lang="en-US" altLang="zh-CN" sz="1600" dirty="0"/>
              <a:t>​/</a:t>
            </a:r>
            <a:r>
              <a:rPr lang="en-US" altLang="zh-CN" sz="1600" i="1" dirty="0"/>
              <a:t>d</a:t>
            </a:r>
            <a:r>
              <a:rPr lang="el-GR" altLang="zh-CN" sz="1600" i="1" dirty="0" smtClean="0"/>
              <a:t>θ</a:t>
            </a:r>
            <a:r>
              <a:rPr lang="zh-CN" altLang="en-US" sz="1600" i="1" dirty="0" smtClean="0"/>
              <a:t>；如果 </a:t>
            </a:r>
            <a:r>
              <a:rPr lang="zh-CN" altLang="en-US" sz="1600" dirty="0"/>
              <a:t> </a:t>
            </a:r>
            <a:r>
              <a:rPr lang="en-US" altLang="zh-CN" sz="1600" dirty="0"/>
              <a:t>η </a:t>
            </a:r>
            <a:r>
              <a:rPr lang="zh-CN" altLang="en-US" sz="1600" dirty="0" smtClean="0"/>
              <a:t>太小 就会导致收敛很慢，太大会导致不收敛，</a:t>
            </a:r>
            <a:endParaRPr lang="en-US" altLang="zh-CN" sz="1600" i="1" dirty="0"/>
          </a:p>
          <a:p>
            <a:pPr>
              <a:buFont typeface="+mj-lt"/>
              <a:buAutoNum type="arabicPeriod"/>
            </a:pPr>
            <a:endParaRPr lang="en-US" altLang="zh-CN" sz="1600" dirty="0" smtClean="0"/>
          </a:p>
          <a:p>
            <a:pPr>
              <a:buFont typeface="+mj-lt"/>
              <a:buAutoNum type="arabicPeriod"/>
            </a:pPr>
            <a:endParaRPr lang="en-US" altLang="zh-CN" sz="1600" dirty="0" smtClean="0"/>
          </a:p>
          <a:p>
            <a:pPr>
              <a:buFont typeface="+mj-lt"/>
              <a:buAutoNum type="arabicPeriod"/>
            </a:pPr>
            <a:r>
              <a:rPr lang="zh-CN" altLang="en-US" sz="1600" dirty="0" smtClean="0"/>
              <a:t>在计算的过程中大多是多维函数，在图像上会展示一个复杂的曲面，如右图，从另一个维度查看梯度下降的路径</a:t>
            </a:r>
            <a:endParaRPr lang="en-US" altLang="zh-CN" sz="1600" dirty="0" smtClean="0"/>
          </a:p>
          <a:p>
            <a:pPr>
              <a:buFont typeface="+mj-lt"/>
              <a:buAutoNum type="arabicPeriod"/>
            </a:pPr>
            <a:endParaRPr lang="en-US" altLang="zh-CN" sz="1600" dirty="0" smtClean="0"/>
          </a:p>
          <a:p>
            <a:pPr>
              <a:buFont typeface="+mj-lt"/>
              <a:buAutoNum type="arabicPeriod"/>
            </a:pPr>
            <a:endParaRPr lang="en-US" altLang="zh-CN" sz="1600" dirty="0"/>
          </a:p>
          <a:p>
            <a:pPr>
              <a:buFont typeface="+mj-lt"/>
              <a:buAutoNum type="arabicPeriod"/>
            </a:pPr>
            <a:r>
              <a:rPr lang="zh-CN" altLang="en-US" sz="1600" dirty="0" smtClean="0"/>
              <a:t>公式： </a:t>
            </a:r>
            <a:r>
              <a:rPr lang="en-US" altLang="zh-CN" sz="2300" dirty="0" smtClean="0"/>
              <a:t>J </a:t>
            </a:r>
            <a:r>
              <a:rPr lang="en-US" altLang="zh-CN" sz="1600" dirty="0" smtClean="0"/>
              <a:t>  </a:t>
            </a:r>
            <a:r>
              <a:rPr lang="en-US" altLang="zh-CN" sz="2300" dirty="0" smtClean="0"/>
              <a:t>= J </a:t>
            </a:r>
            <a:r>
              <a:rPr lang="en-US" altLang="zh-CN" sz="1600" dirty="0" smtClean="0"/>
              <a:t> </a:t>
            </a:r>
            <a:r>
              <a:rPr lang="en-US" altLang="zh-CN" sz="2300" dirty="0" smtClean="0"/>
              <a:t>-  </a:t>
            </a:r>
            <a:r>
              <a:rPr lang="en-US" altLang="zh-CN" sz="2300" dirty="0"/>
              <a:t>η </a:t>
            </a:r>
            <a:r>
              <a:rPr lang="zh-CN" altLang="en-US" sz="2300" dirty="0"/>
              <a:t> </a:t>
            </a:r>
            <a:r>
              <a:rPr lang="zh-CN" altLang="en-US" sz="2300" dirty="0" smtClean="0">
                <a:latin typeface="Arial" panose="020B0604020202020204" pitchFamily="34" charset="0"/>
                <a:cs typeface="Arial" panose="020B0604020202020204" pitchFamily="34" charset="0"/>
              </a:rPr>
              <a:t>·</a:t>
            </a:r>
            <a:r>
              <a:rPr lang="zh-CN" altLang="en-US" sz="2300" dirty="0" smtClean="0"/>
              <a:t>  </a:t>
            </a:r>
            <a:r>
              <a:rPr lang="en-US" altLang="zh-CN" sz="2300" i="1" dirty="0" err="1"/>
              <a:t>dJ</a:t>
            </a:r>
            <a:r>
              <a:rPr lang="en-US" altLang="zh-CN" sz="2300" dirty="0"/>
              <a:t>​/</a:t>
            </a:r>
            <a:r>
              <a:rPr lang="en-US" altLang="zh-CN" sz="2300" i="1" dirty="0"/>
              <a:t>d</a:t>
            </a:r>
            <a:r>
              <a:rPr lang="el-GR" altLang="zh-CN" sz="2300" i="1" dirty="0" smtClean="0"/>
              <a:t>θ</a:t>
            </a:r>
            <a:r>
              <a:rPr lang="en-US" altLang="zh-CN" sz="2300" i="1" dirty="0" smtClean="0"/>
              <a:t>  </a:t>
            </a:r>
            <a:endParaRPr lang="en-US" altLang="zh-CN" sz="1600" dirty="0" smtClean="0"/>
          </a:p>
          <a:p>
            <a:pPr>
              <a:buFont typeface="+mj-lt"/>
              <a:buAutoNum type="arabicPeriod"/>
            </a:pPr>
            <a:endParaRPr lang="en-US" altLang="zh-CN" sz="1600" dirty="0" smtClean="0"/>
          </a:p>
        </p:txBody>
      </p:sp>
      <p:pic>
        <p:nvPicPr>
          <p:cNvPr id="2052" name="Picture 4" descr="https://img-blog.csdnimg.cn/20200329223118442.png?x-oss-process=image/watermark,type_ZmFuZ3poZW5naGVpdGk,shadow_10,text_aHR0cHM6Ly9ibG9nLmNzZG4ubmV0L3lqdzEyMzQ1Ng==,size_16,color_FFFFFF,t_7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339514" y="908720"/>
            <a:ext cx="1965353" cy="93610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img-blog.csdnimg.cn/20200329224538292.png?x-oss-process=image/watermark,type_ZmFuZ3poZW5naGVpdGk,shadow_10,text_aHR0cHM6Ly9ibG9nLmNzZG4ubmV0L3lqdzEyMzQ1Ng==,size_16,color_FFFFFF,t_7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4636" y="2092787"/>
            <a:ext cx="2015107" cy="93774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img-blog.csdnimg.cn/2020032922412938.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29743" y="2317270"/>
            <a:ext cx="580090" cy="48878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img-blog.csdnimg.cn/20200404102338991.png?x-oss-process=image/watermark,type_ZmFuZ3poZW5naGVpdGk,shadow_10,text_aHR0cHM6Ly9ibG9nLmNzZG4ubmV0L3lqdzEyMzQ1Ng==,size_16,color_FFFFFF,t_7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12141" y="3482835"/>
            <a:ext cx="2220098" cy="108012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img-blog.csdnimg.cn/2020032922502062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2240" y="4941168"/>
            <a:ext cx="1376073" cy="151216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img-blog.csdnimg.cn/20200329230946826.png?x-oss-process=image/watermark,type_ZmFuZ3poZW5naGVpdGk,shadow_10,text_aHR0cHM6Ly9ibG9nLmNzZG4ubmV0L3lqdzEyMzQ1Ng==,size_16,color_FFFFFF,t_7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67944" y="3429000"/>
            <a:ext cx="1024113" cy="477116"/>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img-blog.csdnimg.cn/20200329231108451.png?x-oss-process=image/watermark,type_ZmFuZ3poZW5naGVpdGk,shadow_10,text_aHR0cHM6Ly9ibG9nLmNzZG4ubmV0L3lqdzEyMzQ1Ng==,size_16,color_FFFFFF,t_7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06912" y="4022896"/>
            <a:ext cx="1146175" cy="5403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特殊情况</a:t>
            </a:r>
            <a:endParaRPr lang="zh-CN" altLang="en-US" dirty="0"/>
          </a:p>
        </p:txBody>
      </p:sp>
      <p:sp>
        <p:nvSpPr>
          <p:cNvPr id="3" name="内容占位符 2"/>
          <p:cNvSpPr>
            <a:spLocks noGrp="1"/>
          </p:cNvSpPr>
          <p:nvPr>
            <p:ph idx="1"/>
          </p:nvPr>
        </p:nvSpPr>
        <p:spPr>
          <a:xfrm>
            <a:off x="457200" y="1600200"/>
            <a:ext cx="2674640" cy="4525963"/>
          </a:xfrm>
        </p:spPr>
        <p:txBody>
          <a:bodyPr/>
          <a:lstStyle/>
          <a:p>
            <a:r>
              <a:rPr lang="zh-CN" altLang="en-US" sz="2000" dirty="0" smtClean="0"/>
              <a:t>有的时候梯度下降只会找到局部最优解；</a:t>
            </a:r>
            <a:endParaRPr lang="en-US" altLang="zh-CN" sz="2000" dirty="0" smtClean="0"/>
          </a:p>
          <a:p>
            <a:r>
              <a:rPr lang="zh-CN" altLang="en-US" sz="2000" dirty="0" smtClean="0"/>
              <a:t>梯度下降的目的是找到全局最优解，也就是损失函数中的最小值</a:t>
            </a:r>
            <a:endParaRPr lang="en-US" altLang="zh-CN" sz="2000" dirty="0" smtClean="0"/>
          </a:p>
          <a:p>
            <a:endParaRPr lang="zh-CN" altLang="en-US" dirty="0"/>
          </a:p>
        </p:txBody>
      </p:sp>
      <p:pic>
        <p:nvPicPr>
          <p:cNvPr id="3074" name="Picture 2" descr="https://img-blog.csdnimg.cn/20200329231608191.png?x-oss-process=image/watermark,type_ZmFuZ3poZW5naGVpdGk,shadow_10,text_aHR0cHM6Ly9ibG9nLmNzZG4ubmV0L3lqdzEyMzQ1Ng==,size_16,color_FFFFFF,t_7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796136" y="1660060"/>
            <a:ext cx="2702526" cy="12336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 name="图片 13" descr="截屏2021-07-03 14.17.28"/>
          <p:cNvPicPr>
            <a:picLocks noChangeAspect="1"/>
          </p:cNvPicPr>
          <p:nvPr/>
        </p:nvPicPr>
        <p:blipFill>
          <a:blip r:embed="rId1"/>
          <a:stretch>
            <a:fillRect/>
          </a:stretch>
        </p:blipFill>
        <p:spPr>
          <a:xfrm>
            <a:off x="5486400" y="765810"/>
            <a:ext cx="2267585" cy="719455"/>
          </a:xfrm>
          <a:prstGeom prst="rect">
            <a:avLst/>
          </a:prstGeom>
        </p:spPr>
      </p:pic>
      <p:pic>
        <p:nvPicPr>
          <p:cNvPr id="17" name="图片 16" descr="截屏2021-07-03 14.17.53"/>
          <p:cNvPicPr>
            <a:picLocks noChangeAspect="1"/>
          </p:cNvPicPr>
          <p:nvPr/>
        </p:nvPicPr>
        <p:blipFill>
          <a:blip r:embed="rId2"/>
          <a:stretch>
            <a:fillRect/>
          </a:stretch>
        </p:blipFill>
        <p:spPr>
          <a:xfrm>
            <a:off x="5118100" y="1485265"/>
            <a:ext cx="3004185" cy="409575"/>
          </a:xfrm>
          <a:prstGeom prst="rect">
            <a:avLst/>
          </a:prstGeom>
        </p:spPr>
      </p:pic>
      <p:pic>
        <p:nvPicPr>
          <p:cNvPr id="18" name="图片 17" descr="截屏2021-07-03 14.18.01"/>
          <p:cNvPicPr>
            <a:picLocks noChangeAspect="1"/>
          </p:cNvPicPr>
          <p:nvPr/>
        </p:nvPicPr>
        <p:blipFill>
          <a:blip r:embed="rId3"/>
          <a:stretch>
            <a:fillRect/>
          </a:stretch>
        </p:blipFill>
        <p:spPr>
          <a:xfrm>
            <a:off x="5147310" y="2031365"/>
            <a:ext cx="2945765" cy="528320"/>
          </a:xfrm>
          <a:prstGeom prst="rect">
            <a:avLst/>
          </a:prstGeom>
        </p:spPr>
      </p:pic>
      <p:pic>
        <p:nvPicPr>
          <p:cNvPr id="20" name="图片 19" descr="截屏2021-07-03 14.18.49"/>
          <p:cNvPicPr>
            <a:picLocks noChangeAspect="1"/>
          </p:cNvPicPr>
          <p:nvPr/>
        </p:nvPicPr>
        <p:blipFill>
          <a:blip r:embed="rId4"/>
          <a:stretch>
            <a:fillRect/>
          </a:stretch>
        </p:blipFill>
        <p:spPr>
          <a:xfrm>
            <a:off x="4702175" y="2557145"/>
            <a:ext cx="2392045" cy="1227455"/>
          </a:xfrm>
          <a:prstGeom prst="rect">
            <a:avLst/>
          </a:prstGeom>
        </p:spPr>
      </p:pic>
      <p:pic>
        <p:nvPicPr>
          <p:cNvPr id="21" name="图片 20" descr="截屏2021-07-03 14.21.21"/>
          <p:cNvPicPr>
            <a:picLocks noChangeAspect="1"/>
          </p:cNvPicPr>
          <p:nvPr/>
        </p:nvPicPr>
        <p:blipFill>
          <a:blip r:embed="rId5"/>
          <a:stretch>
            <a:fillRect/>
          </a:stretch>
        </p:blipFill>
        <p:spPr>
          <a:xfrm>
            <a:off x="7244080" y="2693670"/>
            <a:ext cx="967740" cy="1059180"/>
          </a:xfrm>
          <a:prstGeom prst="rect">
            <a:avLst/>
          </a:prstGeom>
        </p:spPr>
      </p:pic>
      <p:pic>
        <p:nvPicPr>
          <p:cNvPr id="22" name="图片 21" descr="截屏2021-07-03 14.22.04"/>
          <p:cNvPicPr>
            <a:picLocks noChangeAspect="1"/>
          </p:cNvPicPr>
          <p:nvPr/>
        </p:nvPicPr>
        <p:blipFill>
          <a:blip r:embed="rId6"/>
          <a:stretch>
            <a:fillRect/>
          </a:stretch>
        </p:blipFill>
        <p:spPr>
          <a:xfrm>
            <a:off x="6023610" y="4163060"/>
            <a:ext cx="3120390" cy="1778635"/>
          </a:xfrm>
          <a:prstGeom prst="rect">
            <a:avLst/>
          </a:prstGeom>
        </p:spPr>
      </p:pic>
      <p:sp>
        <p:nvSpPr>
          <p:cNvPr id="5" name="标题 4"/>
          <p:cNvSpPr>
            <a:spLocks noGrp="1"/>
          </p:cNvSpPr>
          <p:nvPr>
            <p:ph type="title"/>
          </p:nvPr>
        </p:nvSpPr>
        <p:spPr>
          <a:xfrm>
            <a:off x="457200" y="146685"/>
            <a:ext cx="8229600" cy="619125"/>
          </a:xfrm>
        </p:spPr>
        <p:txBody>
          <a:bodyPr>
            <a:normAutofit fontScale="90000"/>
          </a:bodyPr>
          <a:p>
            <a:r>
              <a:rPr lang="en-US" altLang="zh-CN" sz="3600"/>
              <a:t> </a:t>
            </a:r>
            <a:r>
              <a:rPr lang="zh-CN" altLang="en-US" sz="3600"/>
              <a:t>多为线性回归</a:t>
            </a:r>
            <a:endParaRPr lang="zh-CN" altLang="en-US" sz="3600"/>
          </a:p>
        </p:txBody>
      </p:sp>
      <p:sp>
        <p:nvSpPr>
          <p:cNvPr id="6" name="文本框 5"/>
          <p:cNvSpPr txBox="1"/>
          <p:nvPr/>
        </p:nvSpPr>
        <p:spPr>
          <a:xfrm>
            <a:off x="457200" y="765810"/>
            <a:ext cx="2384425" cy="368300"/>
          </a:xfrm>
          <a:prstGeom prst="rect">
            <a:avLst/>
          </a:prstGeom>
          <a:noFill/>
        </p:spPr>
        <p:txBody>
          <a:bodyPr wrap="none" rtlCol="0">
            <a:spAutoFit/>
          </a:bodyPr>
          <a:p>
            <a:r>
              <a:rPr lang="en-US" altLang="zh-CN"/>
              <a:t>1</a:t>
            </a:r>
            <a:r>
              <a:rPr lang="zh-CN" altLang="en-US"/>
              <a:t>、目的使 </a:t>
            </a:r>
            <a:r>
              <a:rPr lang="en-US" altLang="zh-CN"/>
              <a:t>J </a:t>
            </a:r>
            <a:r>
              <a:rPr lang="zh-CN" altLang="en-US"/>
              <a:t>可能的小</a:t>
            </a:r>
            <a:endParaRPr lang="zh-CN" altLang="en-US"/>
          </a:p>
        </p:txBody>
      </p:sp>
      <p:sp>
        <p:nvSpPr>
          <p:cNvPr id="7" name="文本框 6"/>
          <p:cNvSpPr txBox="1"/>
          <p:nvPr/>
        </p:nvSpPr>
        <p:spPr>
          <a:xfrm>
            <a:off x="457200" y="1410335"/>
            <a:ext cx="3738880" cy="368300"/>
          </a:xfrm>
          <a:prstGeom prst="rect">
            <a:avLst/>
          </a:prstGeom>
          <a:noFill/>
        </p:spPr>
        <p:txBody>
          <a:bodyPr wrap="none" rtlCol="0">
            <a:spAutoFit/>
          </a:bodyPr>
          <a:p>
            <a:pPr algn="l"/>
            <a:r>
              <a:rPr lang="en-US" altLang="zh-CN"/>
              <a:t>2</a:t>
            </a:r>
            <a:r>
              <a:rPr lang="zh-CN" altLang="en-US"/>
              <a:t>、在多元线性回归中，其预测值为</a:t>
            </a:r>
            <a:endParaRPr lang="en-US" altLang="zh-CN"/>
          </a:p>
        </p:txBody>
      </p:sp>
      <mc:AlternateContent xmlns:mc="http://schemas.openxmlformats.org/markup-compatibility/2006">
        <mc:Choice xmlns:a14="http://schemas.microsoft.com/office/drawing/2010/main" Requires="a14">
          <p:sp>
            <p:nvSpPr>
              <p:cNvPr id="9" name="文本框 8"/>
              <p:cNvSpPr txBox="1"/>
              <p:nvPr/>
            </p:nvSpPr>
            <p:spPr>
              <a:xfrm>
                <a:off x="457200" y="2111375"/>
                <a:ext cx="4721225" cy="377825"/>
              </a:xfrm>
              <a:prstGeom prst="rect">
                <a:avLst/>
              </a:prstGeom>
              <a:noFill/>
            </p:spPr>
            <p:txBody>
              <a:bodyPr wrap="none" rtlCol="0">
                <a:spAutoFit/>
              </a:bodyPr>
              <a:p>
                <a:r>
                  <a:rPr lang="en-US" altLang="zh-CN"/>
                  <a:t>3</a:t>
                </a:r>
                <a:r>
                  <a:rPr lang="zh-CN" altLang="en-US"/>
                  <a:t>、将</a:t>
                </a:r>
                <a:r>
                  <a:rPr lang="en-US" altLang="zh-CN"/>
                  <a:t>y</a:t>
                </a:r>
                <a14:m>
                  <m:oMath xmlns:m="http://schemas.openxmlformats.org/officeDocument/2006/math">
                    <a:fld id="{A014E3AA-ED43-4096-A193-A1A0533394C9}" type="mathplaceholder">
                      <a:rPr lang="en-US" altLang="zh-CN" i="1">
                        <a:latin typeface="Cambria Math" charset="0"/>
                        <a:cs typeface="Cambria Math" charset="0"/>
                      </a:rPr>
                      <a:t>在此处键入公式。</a:t>
                    </a:fld>
                  </m:oMath>
                </a14:m>
                <a:r>
                  <a:rPr lang="zh-CN" altLang="en-US"/>
                  <a:t>预测带入 </a:t>
                </a:r>
                <a:r>
                  <a:rPr lang="en-US" altLang="zh-CN"/>
                  <a:t>J</a:t>
                </a:r>
                <a:r>
                  <a:rPr lang="zh-CN" altLang="en-US"/>
                  <a:t>的方程中</a:t>
                </a:r>
                <a:endParaRPr lang="zh-CN" altLang="en-US"/>
              </a:p>
            </p:txBody>
          </p:sp>
        </mc:Choice>
        <mc:Fallback>
          <p:sp>
            <p:nvSpPr>
              <p:cNvPr id="9" name="文本框 8"/>
              <p:cNvSpPr txBox="1">
                <a:spLocks noRot="1" noChangeAspect="1" noMove="1" noResize="1" noEditPoints="1" noAdjustHandles="1" noChangeArrowheads="1" noChangeShapeType="1" noTextEdit="1"/>
              </p:cNvSpPr>
              <p:nvPr/>
            </p:nvSpPr>
            <p:spPr>
              <a:xfrm>
                <a:off x="457200" y="2111375"/>
                <a:ext cx="4721225" cy="377825"/>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457200" y="3039110"/>
                <a:ext cx="3415665" cy="692785"/>
              </a:xfrm>
              <a:prstGeom prst="rect">
                <a:avLst/>
              </a:prstGeom>
              <a:noFill/>
            </p:spPr>
            <p:txBody>
              <a:bodyPr wrap="square" rtlCol="0">
                <a:spAutoFit/>
              </a:bodyPr>
              <a:p>
                <a:pPr algn="l"/>
                <a:r>
                  <a:rPr lang="en-US" altLang="zh-CN"/>
                  <a:t>4</a:t>
                </a:r>
                <a:r>
                  <a:rPr lang="zh-CN" altLang="en-US"/>
                  <a:t>、</a:t>
                </a:r>
                <a14:m>
                  <m:oMath xmlns:m="http://schemas.openxmlformats.org/officeDocument/2006/math">
                    <m:sSub>
                      <m:sSubPr>
                        <m:ctrlPr>
                          <a:rPr lang="en-US" altLang="zh-CN" i="1">
                            <a:latin typeface="Cambria Math" charset="0"/>
                            <a:cs typeface="Cambria Math" charset="0"/>
                          </a:rPr>
                        </m:ctrlPr>
                      </m:sSubPr>
                      <m:e>
                        <m:r>
                          <a:rPr lang="en-US" altLang="zh-CN" i="1">
                            <a:latin typeface="Cambria Math" charset="0"/>
                            <a:cs typeface="Cambria Math" charset="0"/>
                          </a:rPr>
                          <m:t>𝑋</m:t>
                        </m:r>
                        <m:r>
                          <a:rPr lang="en-US" altLang="zh-CN" i="1">
                            <a:latin typeface="Cambria Math" charset="0"/>
                            <a:cs typeface="Cambria Math" charset="0"/>
                          </a:rPr>
                          <m:t> </m:t>
                        </m:r>
                      </m:e>
                      <m:sub>
                        <m:r>
                          <a:rPr lang="en-US" altLang="zh-CN" i="1">
                            <a:latin typeface="Cambria Math" charset="0"/>
                            <a:cs typeface="Cambria Math" charset="0"/>
                          </a:rPr>
                          <m:t>𝑏</m:t>
                        </m:r>
                      </m:sub>
                    </m:sSub>
                  </m:oMath>
                </a14:m>
                <a:r>
                  <a:rPr lang="zh-CN" altLang="en-US"/>
                  <a:t>为 </a:t>
                </a:r>
                <a14:m>
                  <m:oMath xmlns:m="http://schemas.openxmlformats.org/officeDocument/2006/math">
                    <m:sSub>
                      <m:sSubPr>
                        <m:ctrlPr>
                          <a:rPr lang="en-US" altLang="zh-CN" i="1">
                            <a:latin typeface="Cambria Math" charset="0"/>
                            <a:cs typeface="Cambria Math" charset="0"/>
                          </a:rPr>
                        </m:ctrlPr>
                      </m:sSubPr>
                      <m:e>
                        <m:r>
                          <a:rPr lang="en-US" altLang="zh-CN" i="1">
                            <a:latin typeface="Cambria Math" charset="0"/>
                            <a:cs typeface="Cambria Math" charset="0"/>
                          </a:rPr>
                          <m:t>𝑋</m:t>
                        </m:r>
                        <m:r>
                          <a:rPr lang="en-US" altLang="zh-CN" i="1">
                            <a:latin typeface="Cambria Math" charset="0"/>
                            <a:cs typeface="Cambria Math" charset="0"/>
                          </a:rPr>
                          <m:t> </m:t>
                        </m:r>
                      </m:e>
                      <m:sub>
                        <m:r>
                          <a:rPr lang="en-US" altLang="zh-CN" i="1">
                            <a:latin typeface="Cambria Math" charset="0"/>
                            <a:cs typeface="Cambria Math" charset="0"/>
                          </a:rPr>
                          <m:t>0</m:t>
                        </m:r>
                      </m:sub>
                    </m:sSub>
                  </m:oMath>
                </a14:m>
                <a:r>
                  <a:rPr lang="en-US" altLang="zh-CN"/>
                  <a:t> </a:t>
                </a:r>
                <a:r>
                  <a:rPr lang="zh-CN" altLang="en-US"/>
                  <a:t>为 </a:t>
                </a:r>
                <a:r>
                  <a:rPr lang="en-US" altLang="zh-CN"/>
                  <a:t>1</a:t>
                </a:r>
                <a:r>
                  <a:rPr lang="zh-CN" altLang="en-US"/>
                  <a:t>的情况，</a:t>
                </a:r>
                <a:r>
                  <a:rPr lang="el-GR" altLang="zh-CN" dirty="0" smtClean="0">
                    <a:sym typeface="+mn-ea"/>
                  </a:rPr>
                  <a:t>θ</a:t>
                </a:r>
                <a:r>
                  <a:rPr lang="zh-CN" altLang="el-GR" dirty="0" smtClean="0">
                    <a:sym typeface="+mn-ea"/>
                  </a:rPr>
                  <a:t>为</a:t>
                </a:r>
                <a:r>
                  <a:rPr lang="en-US" altLang="zh-CN" dirty="0" smtClean="0">
                    <a:sym typeface="+mn-ea"/>
                  </a:rPr>
                  <a:t>[(n+1) </a:t>
                </a:r>
                <a:r>
                  <a:rPr lang="en-US" altLang="zh-CN" dirty="0" smtClean="0">
                    <a:latin typeface="Arial" panose="020B0604020202090204" pitchFamily="34" charset="0"/>
                    <a:sym typeface="+mn-ea"/>
                  </a:rPr>
                  <a:t>×</a:t>
                </a:r>
                <a:r>
                  <a:rPr lang="en-US" altLang="zh-CN" dirty="0" smtClean="0">
                    <a:sym typeface="+mn-ea"/>
                  </a:rPr>
                  <a:t> 1 ]</a:t>
                </a:r>
                <a:r>
                  <a:rPr lang="zh-CN" altLang="en-US" dirty="0" smtClean="0">
                    <a:sym typeface="+mn-ea"/>
                  </a:rPr>
                  <a:t>的矩阵</a:t>
                </a:r>
                <a:endParaRPr lang="zh-CN" altLang="en-US" dirty="0" smtClean="0">
                  <a:sym typeface="+mn-ea"/>
                </a:endParaRPr>
              </a:p>
            </p:txBody>
          </p:sp>
        </mc:Choice>
        <mc:Fallback>
          <p:sp>
            <p:nvSpPr>
              <p:cNvPr id="11" name="文本框 10"/>
              <p:cNvSpPr txBox="1">
                <a:spLocks noRot="1" noChangeAspect="1" noMove="1" noResize="1" noEditPoints="1" noAdjustHandles="1" noChangeArrowheads="1" noChangeShapeType="1" noTextEdit="1"/>
              </p:cNvSpPr>
              <p:nvPr/>
            </p:nvSpPr>
            <p:spPr>
              <a:xfrm>
                <a:off x="457200" y="3039110"/>
                <a:ext cx="3415665" cy="692785"/>
              </a:xfrm>
              <a:prstGeom prst="rect">
                <a:avLst/>
              </a:prstGeom>
              <a:blipFill rotWithShape="1">
                <a:blip r:embed="rId8"/>
                <a:stretch>
                  <a:fillRect/>
                </a:stretch>
              </a:blipFill>
            </p:spPr>
            <p:txBody>
              <a:bodyPr/>
              <a:lstStyle/>
              <a:p>
                <a:r>
                  <a:rPr lang="zh-CN" altLang="en-US">
                    <a:noFill/>
                  </a:rPr>
                  <a:t> </a:t>
                </a:r>
                <a:endParaRPr lang="zh-CN" altLang="en-US">
                  <a:noFill/>
                </a:endParaRPr>
              </a:p>
            </p:txBody>
          </p:sp>
        </mc:Fallback>
      </mc:AlternateContent>
      <p:sp>
        <p:nvSpPr>
          <p:cNvPr id="13" name="文本框 12"/>
          <p:cNvSpPr txBox="1"/>
          <p:nvPr/>
        </p:nvSpPr>
        <p:spPr>
          <a:xfrm>
            <a:off x="457200" y="5086985"/>
            <a:ext cx="2395855" cy="368300"/>
          </a:xfrm>
          <a:prstGeom prst="rect">
            <a:avLst/>
          </a:prstGeom>
          <a:noFill/>
        </p:spPr>
        <p:txBody>
          <a:bodyPr wrap="none" rtlCol="0">
            <a:spAutoFit/>
          </a:bodyPr>
          <a:p>
            <a:pPr algn="l"/>
            <a:r>
              <a:rPr lang="en-US" altLang="zh-CN"/>
              <a:t>5</a:t>
            </a:r>
            <a:r>
              <a:rPr lang="zh-CN" altLang="en-US"/>
              <a:t>、</a:t>
            </a:r>
            <a:r>
              <a:rPr lang="en-US" altLang="zh-CN" dirty="0" err="1" smtClean="0">
                <a:sym typeface="+mn-ea"/>
              </a:rPr>
              <a:t>dJ</a:t>
            </a:r>
            <a:r>
              <a:rPr lang="en-US" altLang="zh-CN" dirty="0" smtClean="0">
                <a:sym typeface="+mn-ea"/>
              </a:rPr>
              <a:t>​/ </a:t>
            </a:r>
            <a:r>
              <a:rPr lang="en-US" altLang="zh-CN" dirty="0">
                <a:sym typeface="+mn-ea"/>
              </a:rPr>
              <a:t>d</a:t>
            </a:r>
            <a:r>
              <a:rPr lang="el-GR" altLang="zh-CN" dirty="0" smtClean="0">
                <a:sym typeface="+mn-ea"/>
              </a:rPr>
              <a:t>θ</a:t>
            </a:r>
            <a:r>
              <a:rPr lang="zh-CN" altLang="el-GR" dirty="0" smtClean="0">
                <a:sym typeface="+mn-ea"/>
              </a:rPr>
              <a:t>的计算过程</a:t>
            </a:r>
            <a:endParaRPr lang="zh-CN" altLang="el-GR" dirty="0" smtClean="0">
              <a:sym typeface="+mn-ea"/>
            </a:endParaRPr>
          </a:p>
        </p:txBody>
      </p:sp>
      <p:pic>
        <p:nvPicPr>
          <p:cNvPr id="15" name="图片 14" descr="截屏2021-07-03 14.57.59"/>
          <p:cNvPicPr>
            <a:picLocks noChangeAspect="1"/>
          </p:cNvPicPr>
          <p:nvPr/>
        </p:nvPicPr>
        <p:blipFill>
          <a:blip r:embed="rId9"/>
          <a:stretch>
            <a:fillRect/>
          </a:stretch>
        </p:blipFill>
        <p:spPr>
          <a:xfrm>
            <a:off x="3037205" y="4234180"/>
            <a:ext cx="3069590" cy="1636395"/>
          </a:xfrm>
          <a:prstGeom prst="rect">
            <a:avLst/>
          </a:prstGeom>
        </p:spPr>
      </p:pic>
      <p:sp>
        <p:nvSpPr>
          <p:cNvPr id="16" name="文本框 15"/>
          <p:cNvSpPr txBox="1"/>
          <p:nvPr/>
        </p:nvSpPr>
        <p:spPr>
          <a:xfrm>
            <a:off x="562610" y="6351905"/>
            <a:ext cx="8018780" cy="275590"/>
          </a:xfrm>
          <a:prstGeom prst="rect">
            <a:avLst/>
          </a:prstGeom>
          <a:noFill/>
        </p:spPr>
        <p:txBody>
          <a:bodyPr wrap="none" rtlCol="0">
            <a:spAutoFit/>
          </a:bodyPr>
          <a:p>
            <a:pPr algn="l"/>
            <a:r>
              <a:rPr lang="zh-CN" altLang="en-US" sz="1200"/>
              <a:t>注：在上式中梯度大小实际上是和样本数量m相关，m越大，累加之和越大，这是不合理的；为了使与m无关，除以m</a:t>
            </a:r>
            <a:endParaRPr lang="zh-CN" altLang="en-US" sz="12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3" name="图片 22" descr="截屏2021-07-03 14.22.31"/>
          <p:cNvPicPr>
            <a:picLocks noChangeAspect="1"/>
          </p:cNvPicPr>
          <p:nvPr/>
        </p:nvPicPr>
        <p:blipFill>
          <a:blip r:embed="rId1"/>
          <a:stretch>
            <a:fillRect/>
          </a:stretch>
        </p:blipFill>
        <p:spPr>
          <a:xfrm>
            <a:off x="869315" y="2540000"/>
            <a:ext cx="4429760" cy="421005"/>
          </a:xfrm>
          <a:prstGeom prst="rect">
            <a:avLst/>
          </a:prstGeom>
        </p:spPr>
      </p:pic>
      <p:pic>
        <p:nvPicPr>
          <p:cNvPr id="24" name="图片 23" descr="截屏2021-07-03 14.23.37"/>
          <p:cNvPicPr>
            <a:picLocks noChangeAspect="1"/>
          </p:cNvPicPr>
          <p:nvPr/>
        </p:nvPicPr>
        <p:blipFill>
          <a:blip r:embed="rId2"/>
          <a:stretch>
            <a:fillRect/>
          </a:stretch>
        </p:blipFill>
        <p:spPr>
          <a:xfrm>
            <a:off x="3322320" y="5692775"/>
            <a:ext cx="1816100" cy="647700"/>
          </a:xfrm>
          <a:prstGeom prst="rect">
            <a:avLst/>
          </a:prstGeom>
        </p:spPr>
      </p:pic>
      <p:pic>
        <p:nvPicPr>
          <p:cNvPr id="25" name="图片 24" descr="截屏2021-07-03 14.23.49"/>
          <p:cNvPicPr>
            <a:picLocks noChangeAspect="1"/>
          </p:cNvPicPr>
          <p:nvPr/>
        </p:nvPicPr>
        <p:blipFill>
          <a:blip r:embed="rId3"/>
          <a:stretch>
            <a:fillRect/>
          </a:stretch>
        </p:blipFill>
        <p:spPr>
          <a:xfrm>
            <a:off x="5966460" y="5692775"/>
            <a:ext cx="1922780" cy="629920"/>
          </a:xfrm>
          <a:prstGeom prst="rect">
            <a:avLst/>
          </a:prstGeom>
        </p:spPr>
      </p:pic>
      <p:pic>
        <p:nvPicPr>
          <p:cNvPr id="26" name="图片 25" descr="截屏2021-07-03 14.24.01"/>
          <p:cNvPicPr>
            <a:picLocks noChangeAspect="1"/>
          </p:cNvPicPr>
          <p:nvPr/>
        </p:nvPicPr>
        <p:blipFill>
          <a:blip r:embed="rId4"/>
          <a:stretch>
            <a:fillRect/>
          </a:stretch>
        </p:blipFill>
        <p:spPr>
          <a:xfrm>
            <a:off x="5299075" y="1859915"/>
            <a:ext cx="3407410" cy="1973580"/>
          </a:xfrm>
          <a:prstGeom prst="rect">
            <a:avLst/>
          </a:prstGeom>
        </p:spPr>
      </p:pic>
      <p:sp>
        <p:nvSpPr>
          <p:cNvPr id="5" name="文本框 4"/>
          <p:cNvSpPr txBox="1"/>
          <p:nvPr/>
        </p:nvSpPr>
        <p:spPr>
          <a:xfrm>
            <a:off x="960755" y="1183640"/>
            <a:ext cx="1554480" cy="368300"/>
          </a:xfrm>
          <a:prstGeom prst="rect">
            <a:avLst/>
          </a:prstGeom>
          <a:noFill/>
        </p:spPr>
        <p:txBody>
          <a:bodyPr wrap="none" rtlCol="0">
            <a:spAutoFit/>
          </a:bodyPr>
          <a:p>
            <a:r>
              <a:rPr lang="zh-CN" altLang="en-US"/>
              <a:t>整理公式得到</a:t>
            </a:r>
            <a:endParaRPr lang="zh-CN" altLang="en-US"/>
          </a:p>
        </p:txBody>
      </p:sp>
      <p:sp>
        <p:nvSpPr>
          <p:cNvPr id="6" name="文本框 5"/>
          <p:cNvSpPr txBox="1"/>
          <p:nvPr/>
        </p:nvSpPr>
        <p:spPr>
          <a:xfrm>
            <a:off x="869315" y="3949065"/>
            <a:ext cx="8171815" cy="275590"/>
          </a:xfrm>
          <a:prstGeom prst="rect">
            <a:avLst/>
          </a:prstGeom>
          <a:noFill/>
        </p:spPr>
        <p:txBody>
          <a:bodyPr wrap="square" rtlCol="0" anchor="t">
            <a:spAutoFit/>
          </a:bodyPr>
          <a:p>
            <a:r>
              <a:rPr lang="zh-CN" altLang="en-US" sz="1200"/>
              <a:t>将求梯度的过程转换为两个矩阵之间的乘法运算：1*m的向量 乘以 m*(n+1)的矩阵，得到1*(n+1)的向量</a:t>
            </a:r>
            <a:endParaRPr lang="zh-CN" altLang="en-US" sz="1200"/>
          </a:p>
        </p:txBody>
      </p:sp>
      <p:sp>
        <p:nvSpPr>
          <p:cNvPr id="7" name="文本框 6"/>
          <p:cNvSpPr txBox="1"/>
          <p:nvPr/>
        </p:nvSpPr>
        <p:spPr>
          <a:xfrm>
            <a:off x="869315" y="4675505"/>
            <a:ext cx="7837170" cy="398780"/>
          </a:xfrm>
          <a:prstGeom prst="rect">
            <a:avLst/>
          </a:prstGeom>
          <a:noFill/>
        </p:spPr>
        <p:txBody>
          <a:bodyPr wrap="square" rtlCol="0" anchor="t">
            <a:spAutoFit/>
          </a:bodyPr>
          <a:p>
            <a:r>
              <a:rPr lang="zh-CN" altLang="en-US" sz="1000"/>
              <a:t>然后这里还需要一个转秩。为什么转秩？本来应该是一个列向量，但是这里需要转秩成行向量。因为得到的是1*(n+1)的行向量，梯度是(n+1)*1的列向量，因此需要再次进行转秩（分别转秩，再交换位置）</a:t>
            </a:r>
            <a:endParaRPr lang="zh-CN" altLang="en-US" sz="1000"/>
          </a:p>
        </p:txBody>
      </p:sp>
      <p:sp>
        <p:nvSpPr>
          <p:cNvPr id="8" name="文本框 7"/>
          <p:cNvSpPr txBox="1"/>
          <p:nvPr/>
        </p:nvSpPr>
        <p:spPr>
          <a:xfrm>
            <a:off x="696595" y="5832475"/>
            <a:ext cx="2540000" cy="368300"/>
          </a:xfrm>
          <a:prstGeom prst="rect">
            <a:avLst/>
          </a:prstGeom>
          <a:noFill/>
        </p:spPr>
        <p:txBody>
          <a:bodyPr wrap="square" rtlCol="0" anchor="t">
            <a:spAutoFit/>
          </a:bodyPr>
          <a:p>
            <a:r>
              <a:rPr lang="zh-CN" altLang="en-US"/>
              <a:t>最终得到梯度结果为</a:t>
            </a:r>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146685"/>
            <a:ext cx="8229600" cy="619125"/>
          </a:xfrm>
        </p:spPr>
        <p:txBody>
          <a:bodyPr>
            <a:normAutofit fontScale="90000"/>
          </a:bodyPr>
          <a:p>
            <a:r>
              <a:rPr lang="en-US" altLang="zh-CN" sz="3600"/>
              <a:t> </a:t>
            </a:r>
            <a:r>
              <a:rPr lang="zh-CN" altLang="en-US" sz="3600"/>
              <a:t>多为线性回归（笔记备份）</a:t>
            </a:r>
            <a:endParaRPr lang="zh-CN" altLang="en-US" sz="3600"/>
          </a:p>
        </p:txBody>
      </p:sp>
      <p:pic>
        <p:nvPicPr>
          <p:cNvPr id="4" name="图片 3" descr="截屏2021-07-03 13.24.34"/>
          <p:cNvPicPr>
            <a:picLocks noChangeAspect="1"/>
          </p:cNvPicPr>
          <p:nvPr/>
        </p:nvPicPr>
        <p:blipFill>
          <a:blip r:embed="rId1"/>
          <a:stretch>
            <a:fillRect/>
          </a:stretch>
        </p:blipFill>
        <p:spPr>
          <a:xfrm>
            <a:off x="831215" y="952500"/>
            <a:ext cx="3320415" cy="4295140"/>
          </a:xfrm>
          <a:prstGeom prst="rect">
            <a:avLst/>
          </a:prstGeom>
        </p:spPr>
      </p:pic>
      <p:pic>
        <p:nvPicPr>
          <p:cNvPr id="7" name="图片 6" descr="截屏2021-07-03 13.29.30"/>
          <p:cNvPicPr>
            <a:picLocks noChangeAspect="1"/>
          </p:cNvPicPr>
          <p:nvPr/>
        </p:nvPicPr>
        <p:blipFill>
          <a:blip r:embed="rId2"/>
          <a:stretch>
            <a:fillRect/>
          </a:stretch>
        </p:blipFill>
        <p:spPr>
          <a:xfrm>
            <a:off x="5291455" y="952500"/>
            <a:ext cx="2922905" cy="4337685"/>
          </a:xfrm>
          <a:prstGeom prst="rect">
            <a:avLst/>
          </a:prstGeom>
        </p:spPr>
      </p:pic>
      <p:pic>
        <p:nvPicPr>
          <p:cNvPr id="8" name="图片 7" descr="截屏2021-07-03 14.10.46"/>
          <p:cNvPicPr>
            <a:picLocks noChangeAspect="1"/>
          </p:cNvPicPr>
          <p:nvPr/>
        </p:nvPicPr>
        <p:blipFill>
          <a:blip r:embed="rId3"/>
          <a:stretch>
            <a:fillRect/>
          </a:stretch>
        </p:blipFill>
        <p:spPr>
          <a:xfrm>
            <a:off x="831215" y="5367020"/>
            <a:ext cx="2604770" cy="1174115"/>
          </a:xfrm>
          <a:prstGeom prst="rect">
            <a:avLst/>
          </a:prstGeom>
        </p:spPr>
      </p:pic>
      <p:pic>
        <p:nvPicPr>
          <p:cNvPr id="9" name="图片 8" descr="截屏2021-07-03 14.11.33"/>
          <p:cNvPicPr>
            <a:picLocks noChangeAspect="1"/>
          </p:cNvPicPr>
          <p:nvPr/>
        </p:nvPicPr>
        <p:blipFill>
          <a:blip r:embed="rId4"/>
          <a:stretch>
            <a:fillRect/>
          </a:stretch>
        </p:blipFill>
        <p:spPr>
          <a:xfrm>
            <a:off x="7209790" y="5569585"/>
            <a:ext cx="697230" cy="76898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274955"/>
            <a:ext cx="8229600" cy="749300"/>
          </a:xfrm>
        </p:spPr>
        <p:txBody>
          <a:bodyPr>
            <a:normAutofit fontScale="90000"/>
          </a:bodyPr>
          <a:p>
            <a:r>
              <a:rPr lang="zh-CN" altLang="en-US"/>
              <a:t>正向传播</a:t>
            </a:r>
            <a:endParaRPr lang="zh-CN" altLang="en-US"/>
          </a:p>
        </p:txBody>
      </p:sp>
      <p:sp>
        <p:nvSpPr>
          <p:cNvPr id="3" name="内容占位符 2"/>
          <p:cNvSpPr>
            <a:spLocks noGrp="1"/>
          </p:cNvSpPr>
          <p:nvPr>
            <p:ph idx="1"/>
          </p:nvPr>
        </p:nvSpPr>
        <p:spPr>
          <a:xfrm>
            <a:off x="457200" y="1600200"/>
            <a:ext cx="8229600" cy="718820"/>
          </a:xfrm>
        </p:spPr>
        <p:txBody>
          <a:bodyPr/>
          <a:p>
            <a:pPr marL="0" indent="0">
              <a:buNone/>
            </a:pPr>
            <a:r>
              <a:rPr lang="zh-CN" altLang="en-US" sz="2000"/>
              <a:t>一张图看懂正向传播，同时可以理解为</a:t>
            </a:r>
            <a:r>
              <a:rPr lang="en-US" altLang="zh-CN" sz="2000"/>
              <a:t>input</a:t>
            </a:r>
            <a:r>
              <a:rPr lang="zh-CN" altLang="en-US" sz="2000"/>
              <a:t>进入</a:t>
            </a:r>
            <a:r>
              <a:rPr lang="en-US" altLang="zh-CN" sz="2000"/>
              <a:t>function</a:t>
            </a:r>
            <a:r>
              <a:rPr lang="zh-CN" altLang="en-US" sz="2000"/>
              <a:t>后 的执行过程，执行后输出价格</a:t>
            </a:r>
            <a:endParaRPr lang="zh-CN" altLang="en-US" sz="2000"/>
          </a:p>
        </p:txBody>
      </p:sp>
      <p:pic>
        <p:nvPicPr>
          <p:cNvPr id="4" name="图片 3" descr="截屏2021-07-03 15.34.08"/>
          <p:cNvPicPr>
            <a:picLocks noChangeAspect="1"/>
          </p:cNvPicPr>
          <p:nvPr/>
        </p:nvPicPr>
        <p:blipFill>
          <a:blip r:embed="rId1"/>
          <a:stretch>
            <a:fillRect/>
          </a:stretch>
        </p:blipFill>
        <p:spPr>
          <a:xfrm>
            <a:off x="1548130" y="2238375"/>
            <a:ext cx="6048375" cy="2573020"/>
          </a:xfrm>
          <a:prstGeom prst="rect">
            <a:avLst/>
          </a:prstGeom>
        </p:spPr>
      </p:pic>
      <p:sp>
        <p:nvSpPr>
          <p:cNvPr id="7" name="文本框 6"/>
          <p:cNvSpPr txBox="1"/>
          <p:nvPr/>
        </p:nvSpPr>
        <p:spPr>
          <a:xfrm>
            <a:off x="493395" y="4911090"/>
            <a:ext cx="8157210" cy="1476375"/>
          </a:xfrm>
          <a:prstGeom prst="rect">
            <a:avLst/>
          </a:prstGeom>
          <a:noFill/>
        </p:spPr>
        <p:txBody>
          <a:bodyPr wrap="square" rtlCol="0" anchor="t">
            <a:spAutoFit/>
          </a:bodyPr>
          <a:p>
            <a:r>
              <a:rPr lang="zh-CN" altLang="en-US"/>
              <a:t>“从左向右进行计算”是一种正方向上的传播，简称为正向传播（forward propagation）。正向传播是从计算图出发点到结束点的传播。</a:t>
            </a:r>
            <a:endParaRPr lang="zh-CN" altLang="en-US"/>
          </a:p>
          <a:p>
            <a:r>
              <a:rPr lang="zh-CN" altLang="en-US"/>
              <a:t>既然有正向传播这个名称，当然也可以考虑反向（从图上看的话，就是从右向左）的传播。实际上，这种传播称为反向传播（backward propagation）。反向传播将在接下来的导数计算中发挥重要作用。</a:t>
            </a:r>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反向传播</a:t>
            </a:r>
            <a:endParaRPr lang="zh-CN" altLang="en-US"/>
          </a:p>
        </p:txBody>
      </p:sp>
      <p:sp>
        <p:nvSpPr>
          <p:cNvPr id="4" name="文本框 3"/>
          <p:cNvSpPr txBox="1"/>
          <p:nvPr/>
        </p:nvSpPr>
        <p:spPr>
          <a:xfrm>
            <a:off x="457200" y="1536700"/>
            <a:ext cx="4384675" cy="368300"/>
          </a:xfrm>
          <a:prstGeom prst="rect">
            <a:avLst/>
          </a:prstGeom>
          <a:noFill/>
        </p:spPr>
        <p:txBody>
          <a:bodyPr wrap="square" rtlCol="0" anchor="t">
            <a:spAutoFit/>
          </a:bodyPr>
          <a:p>
            <a:r>
              <a:rPr lang="zh-CN" altLang="en-US"/>
              <a:t>正向反向传播都符合链式法则</a:t>
            </a:r>
            <a:endParaRPr lang="zh-CN" altLang="en-US"/>
          </a:p>
        </p:txBody>
      </p:sp>
      <p:pic>
        <p:nvPicPr>
          <p:cNvPr id="9" name="图片 8" descr="截屏2021-07-03 16.27.58"/>
          <p:cNvPicPr>
            <a:picLocks noChangeAspect="1"/>
          </p:cNvPicPr>
          <p:nvPr/>
        </p:nvPicPr>
        <p:blipFill>
          <a:blip r:embed="rId1"/>
          <a:stretch>
            <a:fillRect/>
          </a:stretch>
        </p:blipFill>
        <p:spPr>
          <a:xfrm>
            <a:off x="457200" y="2387600"/>
            <a:ext cx="8347710" cy="375856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274955"/>
            <a:ext cx="8229600" cy="631190"/>
          </a:xfrm>
        </p:spPr>
        <p:txBody>
          <a:bodyPr/>
          <a:p>
            <a:r>
              <a:rPr lang="zh-CN" altLang="en-US" sz="3200"/>
              <a:t>链式法则和计算图</a:t>
            </a:r>
            <a:endParaRPr lang="zh-CN" altLang="en-US" sz="3200"/>
          </a:p>
        </p:txBody>
      </p:sp>
      <p:sp>
        <p:nvSpPr>
          <p:cNvPr id="3" name="内容占位符 2"/>
          <p:cNvSpPr>
            <a:spLocks noGrp="1"/>
          </p:cNvSpPr>
          <p:nvPr>
            <p:ph idx="1"/>
          </p:nvPr>
        </p:nvSpPr>
        <p:spPr>
          <a:xfrm>
            <a:off x="457200" y="1088390"/>
            <a:ext cx="2619375" cy="598170"/>
          </a:xfrm>
        </p:spPr>
        <p:txBody>
          <a:bodyPr>
            <a:normAutofit/>
          </a:bodyPr>
          <a:p>
            <a:pPr marL="0" indent="0">
              <a:buNone/>
            </a:pPr>
            <a:r>
              <a:rPr lang="en-US" altLang="zh-CN" sz="2400"/>
              <a:t>1</a:t>
            </a:r>
            <a:r>
              <a:rPr lang="zh-CN" altLang="en-US" sz="2400"/>
              <a:t>、当前函数为</a:t>
            </a:r>
            <a:endParaRPr lang="zh-CN" altLang="en-US" sz="2400"/>
          </a:p>
        </p:txBody>
      </p:sp>
      <p:pic>
        <p:nvPicPr>
          <p:cNvPr id="4" name="图片 3" descr="截屏2021-07-03 16.30.10"/>
          <p:cNvPicPr>
            <a:picLocks noChangeAspect="1"/>
          </p:cNvPicPr>
          <p:nvPr/>
        </p:nvPicPr>
        <p:blipFill>
          <a:blip r:embed="rId1"/>
          <a:stretch>
            <a:fillRect/>
          </a:stretch>
        </p:blipFill>
        <p:spPr>
          <a:xfrm>
            <a:off x="4853305" y="2000250"/>
            <a:ext cx="3749040" cy="2051685"/>
          </a:xfrm>
          <a:prstGeom prst="rect">
            <a:avLst/>
          </a:prstGeom>
        </p:spPr>
      </p:pic>
      <p:pic>
        <p:nvPicPr>
          <p:cNvPr id="5" name="图片 4" descr="截屏2021-07-03 16.31.02"/>
          <p:cNvPicPr>
            <a:picLocks noChangeAspect="1"/>
          </p:cNvPicPr>
          <p:nvPr/>
        </p:nvPicPr>
        <p:blipFill>
          <a:blip r:embed="rId2"/>
          <a:stretch>
            <a:fillRect/>
          </a:stretch>
        </p:blipFill>
        <p:spPr>
          <a:xfrm>
            <a:off x="5952490" y="906780"/>
            <a:ext cx="1709420" cy="961390"/>
          </a:xfrm>
          <a:prstGeom prst="rect">
            <a:avLst/>
          </a:prstGeom>
        </p:spPr>
      </p:pic>
      <p:pic>
        <p:nvPicPr>
          <p:cNvPr id="6" name="图片 5" descr="截屏2021-07-03 16.31.15"/>
          <p:cNvPicPr>
            <a:picLocks noChangeAspect="1"/>
          </p:cNvPicPr>
          <p:nvPr/>
        </p:nvPicPr>
        <p:blipFill>
          <a:blip r:embed="rId3"/>
          <a:stretch>
            <a:fillRect/>
          </a:stretch>
        </p:blipFill>
        <p:spPr>
          <a:xfrm>
            <a:off x="5006340" y="4051935"/>
            <a:ext cx="3442970" cy="898525"/>
          </a:xfrm>
          <a:prstGeom prst="rect">
            <a:avLst/>
          </a:prstGeom>
        </p:spPr>
      </p:pic>
      <p:pic>
        <p:nvPicPr>
          <p:cNvPr id="7" name="图片 6" descr="截屏2021-07-03 16.32.17"/>
          <p:cNvPicPr>
            <a:picLocks noChangeAspect="1"/>
          </p:cNvPicPr>
          <p:nvPr/>
        </p:nvPicPr>
        <p:blipFill>
          <a:blip r:embed="rId4"/>
          <a:stretch>
            <a:fillRect/>
          </a:stretch>
        </p:blipFill>
        <p:spPr>
          <a:xfrm>
            <a:off x="5272405" y="5081905"/>
            <a:ext cx="3069590" cy="1586230"/>
          </a:xfrm>
          <a:prstGeom prst="rect">
            <a:avLst/>
          </a:prstGeom>
        </p:spPr>
      </p:pic>
      <p:sp>
        <p:nvSpPr>
          <p:cNvPr id="9" name="文本框 8"/>
          <p:cNvSpPr txBox="1"/>
          <p:nvPr/>
        </p:nvSpPr>
        <p:spPr>
          <a:xfrm>
            <a:off x="457200" y="2795905"/>
            <a:ext cx="4314825" cy="460375"/>
          </a:xfrm>
          <a:prstGeom prst="rect">
            <a:avLst/>
          </a:prstGeom>
          <a:noFill/>
        </p:spPr>
        <p:txBody>
          <a:bodyPr wrap="none" rtlCol="0">
            <a:spAutoFit/>
          </a:bodyPr>
          <a:p>
            <a:r>
              <a:rPr lang="en-US" altLang="zh-CN" sz="2400"/>
              <a:t>2</a:t>
            </a:r>
            <a:r>
              <a:rPr lang="zh-CN" altLang="en-US" sz="2400"/>
              <a:t>、以图形的形式展示计算过程</a:t>
            </a:r>
            <a:endParaRPr lang="zh-CN" altLang="en-US" sz="2400"/>
          </a:p>
        </p:txBody>
      </p:sp>
      <p:sp>
        <p:nvSpPr>
          <p:cNvPr id="10" name="文本框 9"/>
          <p:cNvSpPr txBox="1"/>
          <p:nvPr/>
        </p:nvSpPr>
        <p:spPr>
          <a:xfrm>
            <a:off x="457200" y="5690870"/>
            <a:ext cx="1876425" cy="460375"/>
          </a:xfrm>
          <a:prstGeom prst="rect">
            <a:avLst/>
          </a:prstGeom>
          <a:noFill/>
        </p:spPr>
        <p:txBody>
          <a:bodyPr wrap="none" rtlCol="0">
            <a:spAutoFit/>
          </a:bodyPr>
          <a:p>
            <a:r>
              <a:rPr lang="en-US" altLang="zh-CN" sz="2400"/>
              <a:t>3</a:t>
            </a:r>
            <a:r>
              <a:rPr lang="zh-CN" altLang="en-US" sz="2400"/>
              <a:t>、计算结果</a:t>
            </a:r>
            <a:endParaRPr lang="zh-CN" altLang="en-US" sz="24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274955"/>
            <a:ext cx="8229600" cy="461010"/>
          </a:xfrm>
        </p:spPr>
        <p:txBody>
          <a:bodyPr>
            <a:normAutofit fontScale="90000"/>
          </a:bodyPr>
          <a:p>
            <a:r>
              <a:rPr lang="zh-CN" altLang="en-US" sz="2800"/>
              <a:t>激活函数层的反向传播</a:t>
            </a:r>
            <a:endParaRPr lang="zh-CN" altLang="en-US" sz="2800"/>
          </a:p>
        </p:txBody>
      </p:sp>
      <p:sp>
        <p:nvSpPr>
          <p:cNvPr id="3" name="内容占位符 2"/>
          <p:cNvSpPr>
            <a:spLocks noGrp="1"/>
          </p:cNvSpPr>
          <p:nvPr>
            <p:ph idx="1"/>
          </p:nvPr>
        </p:nvSpPr>
        <p:spPr>
          <a:xfrm>
            <a:off x="457200" y="875030"/>
            <a:ext cx="4176395" cy="2649220"/>
          </a:xfrm>
        </p:spPr>
        <p:txBody>
          <a:bodyPr/>
          <a:p>
            <a:pPr marL="0" indent="0">
              <a:buNone/>
            </a:pPr>
            <a:r>
              <a:rPr lang="zh-CN" altLang="en-US" sz="2400"/>
              <a:t>激活函数ReLU</a:t>
            </a:r>
            <a:r>
              <a:rPr lang="zh-CN" altLang="en-US" sz="1400"/>
              <a:t>（Rectified Linear Unit）</a:t>
            </a:r>
            <a:endParaRPr lang="zh-CN" altLang="en-US" sz="1400"/>
          </a:p>
          <a:p>
            <a:pPr marL="0" indent="0">
              <a:buNone/>
            </a:pPr>
            <a:endParaRPr lang="zh-CN" altLang="en-US" sz="1400"/>
          </a:p>
          <a:p>
            <a:r>
              <a:rPr lang="en-US" altLang="zh-CN" sz="1400"/>
              <a:t>y</a:t>
            </a:r>
            <a:r>
              <a:rPr lang="zh-CN" altLang="en-US" sz="1400"/>
              <a:t>对</a:t>
            </a:r>
            <a:r>
              <a:rPr lang="en-US" altLang="zh-CN" sz="1400"/>
              <a:t>x</a:t>
            </a:r>
            <a:r>
              <a:rPr lang="zh-CN" altLang="en-US" sz="1400"/>
              <a:t>的导数 得到 函数如右图</a:t>
            </a:r>
            <a:endParaRPr lang="zh-CN" altLang="en-US" sz="1400"/>
          </a:p>
          <a:p>
            <a:r>
              <a:rPr lang="zh-CN" altLang="en-US" sz="1400"/>
              <a:t>如果正向传播时的输入x大于0，则反向传播会将上游的值原封不动地传给下游。</a:t>
            </a:r>
            <a:endParaRPr lang="zh-CN" altLang="en-US" sz="1400"/>
          </a:p>
          <a:p>
            <a:r>
              <a:rPr lang="zh-CN" altLang="en-US" sz="1400"/>
              <a:t>反过来，如果正向传播时的x小于等于0，则反向传播中传给下游的信号将停在此处</a:t>
            </a:r>
            <a:endParaRPr lang="zh-CN" altLang="en-US" sz="1400"/>
          </a:p>
          <a:p>
            <a:pPr marL="0" indent="0">
              <a:buNone/>
            </a:pPr>
            <a:endParaRPr lang="zh-CN" altLang="en-US" sz="1400"/>
          </a:p>
        </p:txBody>
      </p:sp>
      <p:pic>
        <p:nvPicPr>
          <p:cNvPr id="3079" name="Picture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83971" y="735687"/>
            <a:ext cx="2028825" cy="81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图片 4" descr="截屏2021-07-03 16.47.41"/>
          <p:cNvPicPr>
            <a:picLocks noChangeAspect="1"/>
          </p:cNvPicPr>
          <p:nvPr/>
        </p:nvPicPr>
        <p:blipFill>
          <a:blip r:embed="rId2"/>
          <a:stretch>
            <a:fillRect/>
          </a:stretch>
        </p:blipFill>
        <p:spPr>
          <a:xfrm>
            <a:off x="6506845" y="1384935"/>
            <a:ext cx="2033905" cy="951865"/>
          </a:xfrm>
          <a:prstGeom prst="rect">
            <a:avLst/>
          </a:prstGeom>
        </p:spPr>
      </p:pic>
      <p:pic>
        <p:nvPicPr>
          <p:cNvPr id="6" name="图片 5" descr="截屏2021-07-03 16.49.57"/>
          <p:cNvPicPr>
            <a:picLocks noChangeAspect="1"/>
          </p:cNvPicPr>
          <p:nvPr/>
        </p:nvPicPr>
        <p:blipFill>
          <a:blip r:embed="rId3"/>
          <a:stretch>
            <a:fillRect/>
          </a:stretch>
        </p:blipFill>
        <p:spPr>
          <a:xfrm>
            <a:off x="6553200" y="2548255"/>
            <a:ext cx="2089785" cy="897890"/>
          </a:xfrm>
          <a:prstGeom prst="rect">
            <a:avLst/>
          </a:prstGeom>
        </p:spPr>
      </p:pic>
      <p:pic>
        <p:nvPicPr>
          <p:cNvPr id="7" name="图片 6" descr="截屏2021-07-03 16.52.28"/>
          <p:cNvPicPr>
            <a:picLocks noChangeAspect="1"/>
          </p:cNvPicPr>
          <p:nvPr/>
        </p:nvPicPr>
        <p:blipFill>
          <a:blip r:embed="rId4"/>
          <a:stretch>
            <a:fillRect/>
          </a:stretch>
        </p:blipFill>
        <p:spPr>
          <a:xfrm>
            <a:off x="817880" y="4076065"/>
            <a:ext cx="7295515" cy="191008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274955"/>
            <a:ext cx="8229600" cy="461010"/>
          </a:xfrm>
        </p:spPr>
        <p:txBody>
          <a:bodyPr>
            <a:normAutofit fontScale="90000"/>
          </a:bodyPr>
          <a:p>
            <a:r>
              <a:rPr lang="zh-CN" altLang="en-US" sz="2800"/>
              <a:t>激活函数层的反向传播</a:t>
            </a:r>
            <a:endParaRPr lang="zh-CN" altLang="en-US" sz="2800"/>
          </a:p>
        </p:txBody>
      </p:sp>
      <p:sp>
        <p:nvSpPr>
          <p:cNvPr id="3" name="内容占位符 2"/>
          <p:cNvSpPr>
            <a:spLocks noGrp="1"/>
          </p:cNvSpPr>
          <p:nvPr>
            <p:ph idx="1"/>
          </p:nvPr>
        </p:nvSpPr>
        <p:spPr>
          <a:xfrm>
            <a:off x="457200" y="875030"/>
            <a:ext cx="4176395" cy="910590"/>
          </a:xfrm>
        </p:spPr>
        <p:txBody>
          <a:bodyPr/>
          <a:p>
            <a:pPr marL="0" indent="0">
              <a:buNone/>
            </a:pPr>
            <a:r>
              <a:rPr lang="zh-CN" altLang="en-US" sz="2400"/>
              <a:t>激活函数Sigmoid</a:t>
            </a:r>
            <a:endParaRPr lang="zh-CN" altLang="en-US" sz="1400"/>
          </a:p>
          <a:p>
            <a:r>
              <a:rPr lang="zh-CN" altLang="en-US" sz="1400"/>
              <a:t>正向传播图</a:t>
            </a:r>
            <a:endParaRPr lang="zh-CN" altLang="en-US" sz="1400"/>
          </a:p>
          <a:p>
            <a:pPr marL="0" indent="0">
              <a:buNone/>
            </a:pPr>
            <a:endParaRPr lang="zh-CN" altLang="en-US" sz="1400"/>
          </a:p>
        </p:txBody>
      </p:sp>
      <p:pic>
        <p:nvPicPr>
          <p:cNvPr id="4" name="图片 3" descr="截屏2021-07-03 16.54.44"/>
          <p:cNvPicPr>
            <a:picLocks noChangeAspect="1"/>
          </p:cNvPicPr>
          <p:nvPr/>
        </p:nvPicPr>
        <p:blipFill>
          <a:blip r:embed="rId1"/>
          <a:stretch>
            <a:fillRect/>
          </a:stretch>
        </p:blipFill>
        <p:spPr>
          <a:xfrm>
            <a:off x="6835775" y="735965"/>
            <a:ext cx="1851025" cy="874395"/>
          </a:xfrm>
          <a:prstGeom prst="rect">
            <a:avLst/>
          </a:prstGeom>
        </p:spPr>
      </p:pic>
      <p:pic>
        <p:nvPicPr>
          <p:cNvPr id="8" name="图片 7" descr="截屏2021-07-03 16.56.12"/>
          <p:cNvPicPr>
            <a:picLocks noChangeAspect="1"/>
          </p:cNvPicPr>
          <p:nvPr/>
        </p:nvPicPr>
        <p:blipFill>
          <a:blip r:embed="rId2"/>
          <a:stretch>
            <a:fillRect/>
          </a:stretch>
        </p:blipFill>
        <p:spPr>
          <a:xfrm>
            <a:off x="1600835" y="1610360"/>
            <a:ext cx="6071235" cy="1666875"/>
          </a:xfrm>
          <a:prstGeom prst="rect">
            <a:avLst/>
          </a:prstGeom>
        </p:spPr>
      </p:pic>
      <p:pic>
        <p:nvPicPr>
          <p:cNvPr id="9" name="图片 8" descr="截屏2021-07-03 17.00.33"/>
          <p:cNvPicPr>
            <a:picLocks noChangeAspect="1"/>
          </p:cNvPicPr>
          <p:nvPr/>
        </p:nvPicPr>
        <p:blipFill>
          <a:blip r:embed="rId3"/>
          <a:stretch>
            <a:fillRect/>
          </a:stretch>
        </p:blipFill>
        <p:spPr>
          <a:xfrm>
            <a:off x="888365" y="3429000"/>
            <a:ext cx="7366635" cy="1731010"/>
          </a:xfrm>
          <a:prstGeom prst="rect">
            <a:avLst/>
          </a:prstGeom>
        </p:spPr>
      </p:pic>
      <p:pic>
        <p:nvPicPr>
          <p:cNvPr id="10" name="图片 9" descr="截屏2021-07-03 17.02.17"/>
          <p:cNvPicPr>
            <a:picLocks noChangeAspect="1"/>
          </p:cNvPicPr>
          <p:nvPr/>
        </p:nvPicPr>
        <p:blipFill>
          <a:blip r:embed="rId4"/>
          <a:stretch>
            <a:fillRect/>
          </a:stretch>
        </p:blipFill>
        <p:spPr>
          <a:xfrm>
            <a:off x="1300480" y="5622290"/>
            <a:ext cx="2775585" cy="1053465"/>
          </a:xfrm>
          <a:prstGeom prst="rect">
            <a:avLst/>
          </a:prstGeom>
        </p:spPr>
      </p:pic>
      <p:pic>
        <p:nvPicPr>
          <p:cNvPr id="11" name="图片 10" descr="截屏2021-07-03 17.04.20"/>
          <p:cNvPicPr>
            <a:picLocks noChangeAspect="1"/>
          </p:cNvPicPr>
          <p:nvPr/>
        </p:nvPicPr>
        <p:blipFill>
          <a:blip r:embed="rId5"/>
          <a:stretch>
            <a:fillRect/>
          </a:stretch>
        </p:blipFill>
        <p:spPr>
          <a:xfrm>
            <a:off x="5321935" y="5622290"/>
            <a:ext cx="2533650" cy="1005840"/>
          </a:xfrm>
          <a:prstGeom prst="rect">
            <a:avLst/>
          </a:prstGeom>
        </p:spPr>
      </p:pic>
      <p:sp>
        <p:nvSpPr>
          <p:cNvPr id="12" name="文本框 11"/>
          <p:cNvSpPr txBox="1"/>
          <p:nvPr/>
        </p:nvSpPr>
        <p:spPr>
          <a:xfrm>
            <a:off x="3934460" y="5322570"/>
            <a:ext cx="3921125" cy="306705"/>
          </a:xfrm>
          <a:prstGeom prst="rect">
            <a:avLst/>
          </a:prstGeom>
          <a:noFill/>
        </p:spPr>
        <p:txBody>
          <a:bodyPr wrap="none" rtlCol="0">
            <a:spAutoFit/>
          </a:bodyPr>
          <a:p>
            <a:pPr algn="l"/>
            <a:r>
              <a:rPr lang="zh-CN" altLang="en-US" sz="1200"/>
              <a:t>注：“/”节点表示 ，</a:t>
            </a:r>
            <a:r>
              <a:rPr lang="en-US" altLang="zh-CN" sz="1200"/>
              <a:t>y=1/x</a:t>
            </a:r>
            <a:r>
              <a:rPr lang="zh-CN" altLang="en-US" sz="1200"/>
              <a:t>，</a:t>
            </a:r>
            <a:r>
              <a:rPr lang="en-US" altLang="zh-CN" sz="1400" i="1" dirty="0" err="1" smtClean="0">
                <a:sym typeface="+mn-ea"/>
              </a:rPr>
              <a:t>dy</a:t>
            </a:r>
            <a:r>
              <a:rPr lang="en-US" altLang="zh-CN" sz="1400" dirty="0" smtClean="0">
                <a:sym typeface="+mn-ea"/>
              </a:rPr>
              <a:t>/</a:t>
            </a:r>
            <a:r>
              <a:rPr lang="en-US" altLang="zh-CN" sz="1400" i="1" dirty="0">
                <a:sym typeface="+mn-ea"/>
              </a:rPr>
              <a:t>dx = </a:t>
            </a:r>
            <a:r>
              <a:rPr lang="zh-CN" altLang="en-US" sz="1400"/>
              <a:t> </a:t>
            </a:r>
            <a:r>
              <a:rPr lang="en-US" altLang="zh-CN" sz="1400"/>
              <a:t> - 1/ x</a:t>
            </a:r>
            <a:r>
              <a:rPr lang="en-US" altLang="zh-CN" sz="1400">
                <a:latin typeface="Arial" panose="020B0604020202020204" pitchFamily="34" charset="0"/>
                <a:cs typeface="Arial" panose="020B0604020202020204" pitchFamily="34" charset="0"/>
              </a:rPr>
              <a:t>² = - y²</a:t>
            </a:r>
            <a:r>
              <a:rPr lang="en-US" altLang="zh-CN" sz="1400"/>
              <a:t> </a:t>
            </a:r>
            <a:endParaRPr lang="en-US" altLang="zh-CN" sz="1400">
              <a:latin typeface="宋体" panose="02010600030101010101" pitchFamily="2" charset="-122"/>
              <a:ea typeface="宋体" panose="02010600030101010101" pitchFamily="2" charset="-122"/>
              <a:cs typeface="宋体" panose="02010600030101010101" pitchFamily="2" charset="-122"/>
            </a:endParaRPr>
          </a:p>
        </p:txBody>
      </p:sp>
      <p:pic>
        <p:nvPicPr>
          <p:cNvPr id="13" name="图片 12" descr="截屏2021-07-03 17.14.53"/>
          <p:cNvPicPr>
            <a:picLocks noChangeAspect="1"/>
          </p:cNvPicPr>
          <p:nvPr/>
        </p:nvPicPr>
        <p:blipFill>
          <a:blip r:embed="rId6"/>
          <a:stretch>
            <a:fillRect/>
          </a:stretch>
        </p:blipFill>
        <p:spPr>
          <a:xfrm>
            <a:off x="7959090" y="5311775"/>
            <a:ext cx="727710" cy="43624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神经元</a:t>
            </a:r>
            <a:endParaRPr lang="zh-CN" altLang="en-US" dirty="0"/>
          </a:p>
        </p:txBody>
      </p:sp>
      <p:sp>
        <p:nvSpPr>
          <p:cNvPr id="3" name="内容占位符 2"/>
          <p:cNvSpPr>
            <a:spLocks noGrp="1"/>
          </p:cNvSpPr>
          <p:nvPr>
            <p:ph idx="1"/>
          </p:nvPr>
        </p:nvSpPr>
        <p:spPr>
          <a:xfrm>
            <a:off x="457200" y="1600200"/>
            <a:ext cx="4402832" cy="4525963"/>
          </a:xfrm>
        </p:spPr>
        <p:txBody>
          <a:bodyPr/>
          <a:lstStyle/>
          <a:p>
            <a:pPr marL="0" indent="0">
              <a:buNone/>
            </a:pPr>
            <a:r>
              <a:rPr lang="zh-CN" altLang="en-US" dirty="0" smtClean="0"/>
              <a:t>对于程序来说，一个神经元就是处理数据的一段逻辑，就是一个</a:t>
            </a:r>
            <a:r>
              <a:rPr lang="en-US" altLang="zh-CN" dirty="0" smtClean="0"/>
              <a:t>function</a:t>
            </a:r>
            <a:endParaRPr lang="zh-CN" altLang="en-US" dirty="0"/>
          </a:p>
        </p:txBody>
      </p:sp>
      <p:pic>
        <p:nvPicPr>
          <p:cNvPr id="5" name="Picture 2" descr="D:\360安全浏览器下载\bg201707120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4168" y="2276872"/>
            <a:ext cx="2186449" cy="10776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Affine </a:t>
            </a:r>
            <a:r>
              <a:rPr lang="en-US" altLang="zh-CN"/>
              <a:t>Layer</a:t>
            </a:r>
            <a:endParaRPr lang="en-US" altLang="zh-CN"/>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457200" y="1600200"/>
                <a:ext cx="4221480" cy="4526280"/>
              </a:xfrm>
            </p:spPr>
            <p:txBody>
              <a:bodyPr/>
              <a:p>
                <a:r>
                  <a:rPr lang="zh-CN" altLang="en-US" sz="1400"/>
                  <a:t>我们以</a:t>
                </a:r>
                <a:r>
                  <a:rPr lang="en-US" altLang="zh-CN" sz="1400"/>
                  <a:t>Affine</a:t>
                </a:r>
                <a:r>
                  <a:rPr lang="zh-CN" altLang="en-US" sz="1400"/>
                  <a:t>层（仿生层），来探究反向推导的公式；</a:t>
                </a:r>
                <a:r>
                  <a:rPr lang="en-US" altLang="zh-CN" sz="1400"/>
                  <a:t>Y</a:t>
                </a:r>
                <a:r>
                  <a:rPr lang="zh-CN" altLang="en-US" sz="1400"/>
                  <a:t>为</a:t>
                </a:r>
                <a:r>
                  <a:rPr lang="en-US" altLang="zh-CN" sz="1400"/>
                  <a:t>outPut </a:t>
                </a:r>
                <a:r>
                  <a:rPr lang="zh-CN" altLang="en-US" sz="1400"/>
                  <a:t>，</a:t>
                </a:r>
                <a:r>
                  <a:rPr lang="en-US" altLang="zh-CN" sz="1400"/>
                  <a:t>X </a:t>
                </a:r>
                <a:r>
                  <a:rPr lang="zh-CN" altLang="en-US" sz="1400"/>
                  <a:t>为 </a:t>
                </a:r>
                <a:r>
                  <a:rPr lang="en-US" altLang="zh-CN" sz="1400"/>
                  <a:t>input </a:t>
                </a:r>
                <a:r>
                  <a:rPr lang="zh-CN" altLang="en-US" sz="1400"/>
                  <a:t>，</a:t>
                </a:r>
                <a:r>
                  <a:rPr lang="en-US" altLang="zh-CN" sz="1400"/>
                  <a:t>W</a:t>
                </a:r>
                <a:r>
                  <a:rPr lang="zh-CN" altLang="en-US" sz="1400"/>
                  <a:t>为系数，</a:t>
                </a:r>
                <a:r>
                  <a:rPr lang="en-US" altLang="zh-CN" sz="1400"/>
                  <a:t>B</a:t>
                </a:r>
                <a:r>
                  <a:rPr lang="zh-CN" altLang="en-US" sz="1400"/>
                  <a:t>为偏置；</a:t>
                </a:r>
                <a:endParaRPr lang="zh-CN" altLang="en-US" sz="1400"/>
              </a:p>
              <a:p>
                <a:r>
                  <a:rPr lang="zh-CN" altLang="en-US" sz="1400"/>
                  <a:t>从公式可以看出，矩阵的反向推导过程中，例如 要求出对</a:t>
                </a:r>
                <a:r>
                  <a:rPr lang="en-US" altLang="zh-CN" sz="1400"/>
                  <a:t>X</a:t>
                </a:r>
                <a:r>
                  <a:rPr lang="zh-CN" altLang="en-US" sz="1400"/>
                  <a:t>的反向梯度是 （</a:t>
                </a:r>
                <a:r>
                  <a:rPr lang="en-US" altLang="zh-CN" sz="1400"/>
                  <a:t>X </a:t>
                </a:r>
                <a14:m>
                  <m:oMath xmlns:m="http://schemas.openxmlformats.org/officeDocument/2006/math">
                    <m:r>
                      <a:rPr lang="en-US" altLang="zh-CN" sz="1400" i="1">
                        <a:latin typeface="Cambria Math" charset="0"/>
                        <a:cs typeface="Cambria Math" charset="0"/>
                      </a:rPr>
                      <m:t>∙</m:t>
                    </m:r>
                  </m:oMath>
                </a14:m>
                <a:r>
                  <a:rPr lang="zh-CN" altLang="en-US" sz="1400"/>
                  <a:t> </a:t>
                </a:r>
                <a:r>
                  <a:rPr lang="en-US" altLang="zh-CN" sz="1400"/>
                  <a:t>W</a:t>
                </a:r>
                <a:r>
                  <a:rPr lang="zh-CN" altLang="en-US" sz="1400"/>
                  <a:t>）对 </a:t>
                </a:r>
                <a:r>
                  <a:rPr lang="en-US" altLang="zh-CN" sz="1400"/>
                  <a:t>X </a:t>
                </a:r>
                <a:r>
                  <a:rPr lang="zh-CN" altLang="en-US" sz="1400"/>
                  <a:t>的导数乘 反向传播来的 </a:t>
                </a:r>
                <a:r>
                  <a:rPr lang="en-US" altLang="zh-CN" sz="1400"/>
                  <a:t> </a:t>
                </a:r>
                <a14:m>
                  <m:oMath xmlns:m="http://schemas.openxmlformats.org/officeDocument/2006/math">
                    <m:f>
                      <m:fPr>
                        <m:ctrlPr>
                          <a:rPr lang="en-US" altLang="zh-CN" sz="1400" i="1">
                            <a:latin typeface="Cambria Math" charset="0"/>
                            <a:cs typeface="Cambria Math" charset="0"/>
                          </a:rPr>
                        </m:ctrlPr>
                      </m:fPr>
                      <m:num>
                        <m:r>
                          <a:rPr lang="en-US" altLang="zh-CN" sz="1400" i="1">
                            <a:latin typeface="Cambria Math" charset="0"/>
                            <a:cs typeface="Cambria Math" charset="0"/>
                          </a:rPr>
                          <m:t>𝜕</m:t>
                        </m:r>
                        <m:r>
                          <a:rPr lang="en-US" altLang="zh-CN" sz="1400" i="1">
                            <a:latin typeface="Cambria Math" charset="0"/>
                            <a:cs typeface="Cambria Math" charset="0"/>
                          </a:rPr>
                          <m:t> </m:t>
                        </m:r>
                        <m:r>
                          <a:rPr lang="en-US" altLang="zh-CN" sz="1400" i="1">
                            <a:latin typeface="Cambria Math" charset="0"/>
                            <a:cs typeface="Cambria Math" charset="0"/>
                          </a:rPr>
                          <m:t>𝐿</m:t>
                        </m:r>
                      </m:num>
                      <m:den>
                        <m:r>
                          <a:rPr lang="en-US" altLang="zh-CN" sz="1400" i="1">
                            <a:latin typeface="Cambria Math" charset="0"/>
                            <a:cs typeface="Cambria Math" charset="0"/>
                          </a:rPr>
                          <m:t>𝜕</m:t>
                        </m:r>
                        <m:r>
                          <a:rPr lang="en-US" altLang="zh-CN" sz="1400" i="1">
                            <a:latin typeface="Cambria Math" charset="0"/>
                            <a:cs typeface="Cambria Math" charset="0"/>
                          </a:rPr>
                          <m:t> </m:t>
                        </m:r>
                        <m:r>
                          <a:rPr lang="en-US" altLang="zh-CN" sz="1400" i="1">
                            <a:latin typeface="Cambria Math" charset="0"/>
                            <a:cs typeface="Cambria Math" charset="0"/>
                          </a:rPr>
                          <m:t>𝑌</m:t>
                        </m:r>
                      </m:den>
                    </m:f>
                  </m:oMath>
                </a14:m>
                <a:endParaRPr lang="zh-CN" altLang="en-US" sz="1400"/>
              </a:p>
              <a:p>
                <a14:m>
                  <m:oMath xmlns:m="http://schemas.openxmlformats.org/officeDocument/2006/math">
                    <m:r>
                      <a:rPr lang="en-US" altLang="zh-CN" sz="1400"/>
                      <m:t> </m:t>
                    </m:r>
                    <m:f>
                      <m:fPr>
                        <m:ctrlPr>
                          <a:rPr lang="en-US" altLang="zh-CN" sz="1400" i="1">
                            <a:latin typeface="Cambria Math" charset="0"/>
                            <a:cs typeface="Cambria Math" charset="0"/>
                          </a:rPr>
                        </m:ctrlPr>
                      </m:fPr>
                      <m:num>
                        <m:r>
                          <a:rPr lang="en-US" altLang="zh-CN" sz="1400" i="1">
                            <a:latin typeface="Cambria Math" charset="0"/>
                            <a:cs typeface="Cambria Math" charset="0"/>
                          </a:rPr>
                          <m:t>𝜕</m:t>
                        </m:r>
                        <m:r>
                          <a:rPr lang="en-US" altLang="zh-CN" sz="1400" i="1">
                            <a:latin typeface="Cambria Math" charset="0"/>
                            <a:cs typeface="Cambria Math" charset="0"/>
                          </a:rPr>
                          <m:t> </m:t>
                        </m:r>
                        <m:r>
                          <a:rPr lang="en-US" altLang="zh-CN" sz="1400" i="1">
                            <a:latin typeface="Cambria Math" charset="0"/>
                            <a:cs typeface="Cambria Math" charset="0"/>
                          </a:rPr>
                          <m:t>𝐿</m:t>
                        </m:r>
                      </m:num>
                      <m:den>
                        <m:r>
                          <a:rPr lang="en-US" altLang="zh-CN" sz="1400" i="1">
                            <a:latin typeface="Cambria Math" charset="0"/>
                            <a:cs typeface="Cambria Math" charset="0"/>
                          </a:rPr>
                          <m:t>𝜕</m:t>
                        </m:r>
                        <m:r>
                          <a:rPr lang="en-US" altLang="zh-CN" sz="1400" i="1">
                            <a:latin typeface="Cambria Math" charset="0"/>
                            <a:cs typeface="Cambria Math" charset="0"/>
                          </a:rPr>
                          <m:t> </m:t>
                        </m:r>
                        <m:r>
                          <a:rPr lang="en-US" altLang="zh-CN" sz="1400" i="1">
                            <a:latin typeface="Cambria Math" charset="0"/>
                            <a:cs typeface="Cambria Math" charset="0"/>
                          </a:rPr>
                          <m:t>𝑋</m:t>
                        </m:r>
                      </m:den>
                    </m:f>
                    <m:r>
                      <a:rPr lang="en-US" altLang="zh-CN" sz="1400"/>
                      <m:t> =</m:t>
                    </m:r>
                    <m:r>
                      <a:rPr lang="en-US" altLang="zh-CN" sz="1400" i="1">
                        <a:latin typeface="Cambria Math" charset="0"/>
                        <a:cs typeface="Cambria Math" charset="0"/>
                      </a:rPr>
                      <m:t>  </m:t>
                    </m:r>
                    <m:f>
                      <m:fPr>
                        <m:ctrlPr>
                          <a:rPr lang="en-US" altLang="zh-CN" sz="1400" i="1">
                            <a:latin typeface="Cambria Math" charset="0"/>
                            <a:cs typeface="Cambria Math" charset="0"/>
                          </a:rPr>
                        </m:ctrlPr>
                      </m:fPr>
                      <m:num>
                        <m:r>
                          <a:rPr lang="en-US" altLang="zh-CN" sz="1400" i="1">
                            <a:latin typeface="Cambria Math" charset="0"/>
                            <a:cs typeface="Cambria Math" charset="0"/>
                          </a:rPr>
                          <m:t>𝜕</m:t>
                        </m:r>
                        <m:r>
                          <a:rPr lang="en-US" altLang="zh-CN" sz="1400" i="1">
                            <a:latin typeface="Cambria Math" charset="0"/>
                            <a:cs typeface="Cambria Math" charset="0"/>
                          </a:rPr>
                          <m:t> </m:t>
                        </m:r>
                        <m:r>
                          <a:rPr lang="en-US" altLang="zh-CN" sz="1400" i="1">
                            <a:latin typeface="Cambria Math" charset="0"/>
                            <a:cs typeface="Cambria Math" charset="0"/>
                          </a:rPr>
                          <m:t>𝐿</m:t>
                        </m:r>
                      </m:num>
                      <m:den>
                        <m:r>
                          <a:rPr lang="en-US" altLang="zh-CN" sz="1400" i="1">
                            <a:latin typeface="Cambria Math" charset="0"/>
                            <a:cs typeface="Cambria Math" charset="0"/>
                          </a:rPr>
                          <m:t>𝜕</m:t>
                        </m:r>
                        <m:r>
                          <a:rPr lang="en-US" altLang="zh-CN" sz="1400" i="1">
                            <a:latin typeface="Cambria Math" charset="0"/>
                            <a:cs typeface="Cambria Math" charset="0"/>
                          </a:rPr>
                          <m:t> </m:t>
                        </m:r>
                        <m:r>
                          <a:rPr lang="en-US" altLang="zh-CN" sz="1400" i="1">
                            <a:latin typeface="Cambria Math" charset="0"/>
                            <a:cs typeface="Cambria Math" charset="0"/>
                          </a:rPr>
                          <m:t>𝑌</m:t>
                        </m:r>
                      </m:den>
                    </m:f>
                    <m:r>
                      <a:rPr lang="en-US" altLang="zh-CN" sz="1400" i="1">
                        <a:latin typeface="Cambria Math" charset="0"/>
                        <a:cs typeface="Cambria Math" charset="0"/>
                      </a:rPr>
                      <m:t> </m:t>
                    </m:r>
                    <m:r>
                      <a:rPr lang="en-US" altLang="zh-CN" sz="1400" i="1">
                        <a:latin typeface="Cambria Math" charset="0"/>
                        <a:cs typeface="Cambria Math" charset="0"/>
                      </a:rPr>
                      <m:t>∙ </m:t>
                    </m:r>
                    <m:f>
                      <m:fPr>
                        <m:ctrlPr>
                          <a:rPr lang="en-US" altLang="zh-CN" sz="1400" i="1">
                            <a:latin typeface="Cambria Math" charset="0"/>
                            <a:cs typeface="Cambria Math" charset="0"/>
                          </a:rPr>
                        </m:ctrlPr>
                      </m:fPr>
                      <m:num>
                        <m:r>
                          <a:rPr lang="en-US" altLang="zh-CN" sz="1400" i="1">
                            <a:latin typeface="Cambria Math" charset="0"/>
                            <a:cs typeface="Cambria Math" charset="0"/>
                          </a:rPr>
                          <m:t>𝜕</m:t>
                        </m:r>
                        <m:r>
                          <a:rPr lang="en-US" altLang="zh-CN" sz="1400" i="1">
                            <a:latin typeface="Cambria Math" charset="0"/>
                            <a:cs typeface="Cambria Math" charset="0"/>
                          </a:rPr>
                          <m:t> （</m:t>
                        </m:r>
                        <m:r>
                          <a:rPr lang="en-US" altLang="zh-CN" sz="1400" i="1">
                            <a:latin typeface="Cambria Math" charset="0"/>
                            <a:cs typeface="Cambria Math" charset="0"/>
                          </a:rPr>
                          <m:t>𝑋</m:t>
                        </m:r>
                        <m:r>
                          <a:rPr lang="en-US" altLang="zh-CN" sz="1400" i="1">
                            <a:latin typeface="Cambria Math" charset="0"/>
                            <a:cs typeface="Cambria Math" charset="0"/>
                          </a:rPr>
                          <m:t> ∙</m:t>
                        </m:r>
                        <m:r>
                          <a:rPr lang="en-US" altLang="zh-CN" sz="1400" i="1">
                            <a:latin typeface="Cambria Math" charset="0"/>
                            <a:cs typeface="Cambria Math" charset="0"/>
                          </a:rPr>
                          <m:t>𝑊</m:t>
                        </m:r>
                        <m:r>
                          <a:rPr lang="en-US" altLang="zh-CN" sz="1400" i="1">
                            <a:latin typeface="Cambria Math" charset="0"/>
                            <a:cs typeface="Cambria Math" charset="0"/>
                          </a:rPr>
                          <m:t>  ）</m:t>
                        </m:r>
                      </m:num>
                      <m:den>
                        <m:r>
                          <a:rPr lang="en-US" altLang="zh-CN" sz="1400" i="1">
                            <a:latin typeface="Cambria Math" charset="0"/>
                            <a:cs typeface="Cambria Math" charset="0"/>
                          </a:rPr>
                          <m:t>𝜕</m:t>
                        </m:r>
                        <m:r>
                          <a:rPr lang="en-US" altLang="zh-CN" sz="1400" i="1">
                            <a:latin typeface="Cambria Math" charset="0"/>
                            <a:cs typeface="Cambria Math" charset="0"/>
                          </a:rPr>
                          <m:t> </m:t>
                        </m:r>
                        <m:r>
                          <a:rPr lang="en-US" altLang="zh-CN" sz="1400" i="1">
                            <a:latin typeface="Cambria Math" charset="0"/>
                            <a:cs typeface="Cambria Math" charset="0"/>
                          </a:rPr>
                          <m:t>𝑋</m:t>
                        </m:r>
                      </m:den>
                    </m:f>
                    <m:r>
                      <a:rPr lang="en-US" altLang="zh-CN" sz="1400" i="1">
                        <a:latin typeface="Cambria Math" charset="0"/>
                        <a:cs typeface="Cambria Math" charset="0"/>
                      </a:rPr>
                      <m:t> =</m:t>
                    </m:r>
                    <m:r>
                      <a:rPr lang="en-US" altLang="zh-CN" sz="1400" i="1">
                        <a:latin typeface="Cambria Math" charset="0"/>
                        <a:cs typeface="Cambria Math" charset="0"/>
                      </a:rPr>
                      <m:t>  </m:t>
                    </m:r>
                    <m:f>
                      <m:fPr>
                        <m:ctrlPr>
                          <a:rPr lang="en-US" altLang="zh-CN" sz="1400" i="1">
                            <a:latin typeface="Cambria Math" charset="0"/>
                            <a:cs typeface="Cambria Math" charset="0"/>
                          </a:rPr>
                        </m:ctrlPr>
                      </m:fPr>
                      <m:num>
                        <m:r>
                          <a:rPr lang="en-US" altLang="zh-CN" sz="1400" i="1">
                            <a:latin typeface="Cambria Math" charset="0"/>
                            <a:cs typeface="Cambria Math" charset="0"/>
                          </a:rPr>
                          <m:t>𝜕</m:t>
                        </m:r>
                        <m:r>
                          <a:rPr lang="en-US" altLang="zh-CN" sz="1400" i="1">
                            <a:latin typeface="Cambria Math" charset="0"/>
                            <a:cs typeface="Cambria Math" charset="0"/>
                          </a:rPr>
                          <m:t> </m:t>
                        </m:r>
                        <m:r>
                          <a:rPr lang="en-US" altLang="zh-CN" sz="1400" i="1">
                            <a:latin typeface="Cambria Math" charset="0"/>
                            <a:cs typeface="Cambria Math" charset="0"/>
                          </a:rPr>
                          <m:t>𝐿</m:t>
                        </m:r>
                      </m:num>
                      <m:den>
                        <m:r>
                          <a:rPr lang="en-US" altLang="zh-CN" sz="1400" i="1">
                            <a:latin typeface="Cambria Math" charset="0"/>
                            <a:cs typeface="Cambria Math" charset="0"/>
                          </a:rPr>
                          <m:t>𝜕</m:t>
                        </m:r>
                        <m:r>
                          <a:rPr lang="en-US" altLang="zh-CN" sz="1400" i="1">
                            <a:latin typeface="Cambria Math" charset="0"/>
                            <a:cs typeface="Cambria Math" charset="0"/>
                          </a:rPr>
                          <m:t> </m:t>
                        </m:r>
                        <m:r>
                          <a:rPr lang="en-US" altLang="zh-CN" sz="1400" i="1">
                            <a:latin typeface="Cambria Math" charset="0"/>
                            <a:cs typeface="Cambria Math" charset="0"/>
                          </a:rPr>
                          <m:t>𝑌</m:t>
                        </m:r>
                      </m:den>
                    </m:f>
                    <m:r>
                      <a:rPr lang="en-US" altLang="zh-CN" sz="1400" i="1">
                        <a:latin typeface="Cambria Math" charset="0"/>
                        <a:cs typeface="Cambria Math" charset="0"/>
                      </a:rPr>
                      <m:t>  ∙ </m:t>
                    </m:r>
                    <m:sSup>
                      <m:sSupPr>
                        <m:ctrlPr>
                          <a:rPr lang="en-US" altLang="zh-CN" sz="1400" i="1">
                            <a:latin typeface="Cambria Math" charset="0"/>
                            <a:cs typeface="Cambria Math" charset="0"/>
                          </a:rPr>
                        </m:ctrlPr>
                      </m:sSupPr>
                      <m:e>
                        <m:r>
                          <a:rPr lang="en-US" altLang="zh-CN" sz="1400" i="1">
                            <a:latin typeface="Cambria Math" charset="0"/>
                            <a:cs typeface="Cambria Math" charset="0"/>
                          </a:rPr>
                          <m:t>𝑊</m:t>
                        </m:r>
                        <m:r>
                          <a:rPr lang="en-US" altLang="zh-CN" sz="1400" i="1">
                            <a:latin typeface="Cambria Math" charset="0"/>
                            <a:cs typeface="Cambria Math" charset="0"/>
                          </a:rPr>
                          <m:t>   </m:t>
                        </m:r>
                      </m:e>
                      <m:sup>
                        <m:r>
                          <a:rPr lang="en-US" altLang="zh-CN" sz="1400" i="1">
                            <a:latin typeface="Cambria Math" charset="0"/>
                            <a:cs typeface="Cambria Math" charset="0"/>
                          </a:rPr>
                          <m:t>𝑇</m:t>
                        </m:r>
                      </m:sup>
                    </m:sSup>
                  </m:oMath>
                </a14:m>
                <a:r>
                  <a:rPr lang="zh-CN" altLang="en-US" sz="1400"/>
                  <a:t>  </a:t>
                </a:r>
                <a:r>
                  <a:rPr lang="en-US" altLang="zh-CN" sz="1400"/>
                  <a:t> </a:t>
                </a:r>
                <a:endParaRPr lang="en-US" altLang="zh-CN" sz="1400"/>
              </a:p>
            </p:txBody>
          </p:sp>
        </mc:Choice>
        <mc:Fallback>
          <p:sp>
            <p:nvSpPr>
              <p:cNvPr id="3" name="内容占位符 2"/>
              <p:cNvSpPr>
                <a:spLocks noRot="1" noChangeAspect="1" noMove="1" noResize="1" noEditPoints="1" noAdjustHandles="1" noChangeArrowheads="1" noChangeShapeType="1" noTextEdit="1"/>
              </p:cNvSpPr>
              <p:nvPr>
                <p:ph idx="1"/>
              </p:nvPr>
            </p:nvSpPr>
            <p:spPr>
              <a:xfrm>
                <a:off x="457200" y="1600200"/>
                <a:ext cx="4221480" cy="4526280"/>
              </a:xfrm>
              <a:blipFill rotWithShape="1">
                <a:blip r:embed="rId1"/>
                <a:stretch>
                  <a:fillRect/>
                </a:stretch>
              </a:blipFill>
            </p:spPr>
            <p:txBody>
              <a:bodyPr/>
              <a:lstStyle/>
              <a:p>
                <a:r>
                  <a:rPr lang="zh-CN" altLang="en-US">
                    <a:noFill/>
                  </a:rPr>
                  <a:t> </a:t>
                </a:r>
                <a:endParaRPr lang="zh-CN" altLang="en-US">
                  <a:noFill/>
                </a:endParaRPr>
              </a:p>
            </p:txBody>
          </p:sp>
        </mc:Fallback>
      </mc:AlternateContent>
      <p:pic>
        <p:nvPicPr>
          <p:cNvPr id="5" name="图片 4" descr="截屏2021-07-07 00.01.31"/>
          <p:cNvPicPr>
            <a:picLocks noChangeAspect="1"/>
          </p:cNvPicPr>
          <p:nvPr/>
        </p:nvPicPr>
        <p:blipFill>
          <a:blip r:embed="rId2"/>
          <a:stretch>
            <a:fillRect/>
          </a:stretch>
        </p:blipFill>
        <p:spPr>
          <a:xfrm>
            <a:off x="4841875" y="3836035"/>
            <a:ext cx="3844925" cy="2290445"/>
          </a:xfrm>
          <a:prstGeom prst="rect">
            <a:avLst/>
          </a:prstGeom>
        </p:spPr>
      </p:pic>
      <p:sp>
        <p:nvSpPr>
          <p:cNvPr id="6" name="文本框 5"/>
          <p:cNvSpPr txBox="1"/>
          <p:nvPr/>
        </p:nvSpPr>
        <p:spPr>
          <a:xfrm>
            <a:off x="8400415" y="1188085"/>
            <a:ext cx="411480" cy="229870"/>
          </a:xfrm>
          <a:prstGeom prst="rect">
            <a:avLst/>
          </a:prstGeom>
          <a:noFill/>
        </p:spPr>
        <p:txBody>
          <a:bodyPr wrap="none" rtlCol="0">
            <a:spAutoFit/>
          </a:bodyPr>
          <a:p>
            <a:r>
              <a:rPr lang="zh-CN" altLang="en-US" sz="900">
                <a:hlinkClick r:id="rId3" action="ppaction://hlinkfile"/>
              </a:rPr>
              <a:t>资料</a:t>
            </a:r>
            <a:endParaRPr lang="zh-CN" altLang="en-US" sz="900"/>
          </a:p>
        </p:txBody>
      </p:sp>
      <mc:AlternateContent xmlns:mc="http://schemas.openxmlformats.org/markup-compatibility/2006">
        <mc:Choice xmlns:a14="http://schemas.microsoft.com/office/drawing/2010/main" Requires="a14">
          <p:sp>
            <p:nvSpPr>
              <p:cNvPr id="7" name="文本框 6"/>
              <p:cNvSpPr txBox="1"/>
              <p:nvPr/>
            </p:nvSpPr>
            <p:spPr>
              <a:xfrm>
                <a:off x="6099810" y="1849755"/>
                <a:ext cx="1621790" cy="415290"/>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r>
                        <a:rPr lang="en-US" altLang="zh-CN" i="1">
                          <a:latin typeface="Cambria Math" charset="0"/>
                          <a:cs typeface="Cambria Math" charset="0"/>
                        </a:rPr>
                        <m:t>𝑌</m:t>
                      </m:r>
                      <m:r>
                        <a:rPr lang="en-US" altLang="zh-CN" i="1">
                          <a:latin typeface="Cambria Math" charset="0"/>
                          <a:cs typeface="Cambria Math" charset="0"/>
                        </a:rPr>
                        <m:t> = </m:t>
                      </m:r>
                      <m:r>
                        <a:rPr lang="en-US" altLang="zh-CN" i="1">
                          <a:latin typeface="Cambria Math" charset="0"/>
                          <a:cs typeface="Cambria Math" charset="0"/>
                        </a:rPr>
                        <m:t>𝑋</m:t>
                      </m:r>
                      <m:r>
                        <a:rPr lang="en-US" altLang="zh-CN" i="1">
                          <a:latin typeface="Cambria Math" charset="0"/>
                          <a:cs typeface="Cambria Math" charset="0"/>
                        </a:rPr>
                        <m:t> </m:t>
                      </m:r>
                      <m:r>
                        <a:rPr lang="en-US" altLang="zh-CN" i="1">
                          <a:latin typeface="Cambria Math" charset="0"/>
                          <a:cs typeface="Cambria Math" charset="0"/>
                        </a:rPr>
                        <m:t>∙</m:t>
                      </m:r>
                      <m:r>
                        <a:rPr lang="en-US" altLang="zh-CN" i="1">
                          <a:latin typeface="Cambria Math" charset="0"/>
                          <a:cs typeface="Cambria Math" charset="0"/>
                        </a:rPr>
                        <m:t>𝑊</m:t>
                      </m:r>
                      <m:r>
                        <a:rPr lang="en-US" altLang="zh-CN" i="1">
                          <a:latin typeface="Cambria Math" charset="0"/>
                          <a:cs typeface="Cambria Math" charset="0"/>
                        </a:rPr>
                        <m:t> + </m:t>
                      </m:r>
                      <m:r>
                        <a:rPr lang="en-US" altLang="zh-CN" i="1">
                          <a:latin typeface="Cambria Math" charset="0"/>
                          <a:cs typeface="Cambria Math" charset="0"/>
                        </a:rPr>
                        <m:t>𝐵</m:t>
                      </m:r>
                    </m:oMath>
                  </m:oMathPara>
                </a14:m>
                <a:endParaRPr lang="zh-CN" altLang="en-US"/>
              </a:p>
            </p:txBody>
          </p:sp>
        </mc:Choice>
        <mc:Fallback>
          <p:sp>
            <p:nvSpPr>
              <p:cNvPr id="7" name="文本框 6"/>
              <p:cNvSpPr txBox="1">
                <a:spLocks noRot="1" noChangeAspect="1" noMove="1" noResize="1" noEditPoints="1" noAdjustHandles="1" noChangeArrowheads="1" noChangeShapeType="1" noTextEdit="1"/>
              </p:cNvSpPr>
              <p:nvPr/>
            </p:nvSpPr>
            <p:spPr>
              <a:xfrm>
                <a:off x="6099810" y="1849755"/>
                <a:ext cx="1621790" cy="415290"/>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仿射变换</a:t>
            </a:r>
            <a:endParaRPr lang="zh-CN" altLang="en-US"/>
          </a:p>
        </p:txBody>
      </p:sp>
      <p:sp>
        <p:nvSpPr>
          <p:cNvPr id="3" name="内容占位符 2"/>
          <p:cNvSpPr>
            <a:spLocks noGrp="1"/>
          </p:cNvSpPr>
          <p:nvPr>
            <p:ph idx="1"/>
          </p:nvPr>
        </p:nvSpPr>
        <p:spPr>
          <a:xfrm>
            <a:off x="457200" y="1600200"/>
            <a:ext cx="3513455" cy="4526280"/>
          </a:xfrm>
        </p:spPr>
        <p:txBody>
          <a:bodyPr>
            <a:normAutofit/>
          </a:bodyPr>
          <a:p>
            <a:r>
              <a:rPr lang="zh-CN" altLang="en-US" sz="1400"/>
              <a:t>它的几何意义是对一个图形进行：</a:t>
            </a:r>
            <a:endParaRPr lang="zh-CN" altLang="en-US" sz="1400"/>
          </a:p>
          <a:p>
            <a:r>
              <a:rPr lang="zh-CN" altLang="en-US" sz="1400"/>
              <a:t>缩放（Scale）、平移(translate)、旋转(rotate)、反射（reflection, 对图形照镜子）、错切(shear mapping，感觉像是一个图形的倒影)</a:t>
            </a:r>
            <a:endParaRPr lang="zh-CN" altLang="en-US" sz="1400"/>
          </a:p>
          <a:p>
            <a:endParaRPr lang="zh-CN" altLang="en-US" sz="1400"/>
          </a:p>
          <a:p>
            <a:r>
              <a:rPr lang="zh-CN" altLang="en-US" sz="1400"/>
              <a:t>（Ax加上向量 b ，相当于对 Ax 平移）</a:t>
            </a:r>
            <a:endParaRPr lang="zh-CN" altLang="en-US"/>
          </a:p>
          <a:p>
            <a:endParaRPr lang="zh-CN" altLang="en-US"/>
          </a:p>
        </p:txBody>
      </p:sp>
      <p:pic>
        <p:nvPicPr>
          <p:cNvPr id="4" name="图片 3" descr="截屏2021-07-07 00.55.24"/>
          <p:cNvPicPr>
            <a:picLocks noChangeAspect="1"/>
          </p:cNvPicPr>
          <p:nvPr/>
        </p:nvPicPr>
        <p:blipFill>
          <a:blip r:embed="rId1"/>
          <a:stretch>
            <a:fillRect/>
          </a:stretch>
        </p:blipFill>
        <p:spPr>
          <a:xfrm>
            <a:off x="4586605" y="1489710"/>
            <a:ext cx="4043680" cy="516636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　Softmax-with-Loss 层</a:t>
            </a:r>
            <a:endParaRPr lang="zh-CN" altLang="en-US"/>
          </a:p>
        </p:txBody>
      </p:sp>
      <p:sp>
        <p:nvSpPr>
          <p:cNvPr id="3" name="内容占位符 2"/>
          <p:cNvSpPr>
            <a:spLocks noGrp="1"/>
          </p:cNvSpPr>
          <p:nvPr>
            <p:ph idx="1"/>
          </p:nvPr>
        </p:nvSpPr>
        <p:spPr>
          <a:xfrm>
            <a:off x="457200" y="1600200"/>
            <a:ext cx="8229600" cy="1243330"/>
          </a:xfrm>
        </p:spPr>
        <p:txBody>
          <a:bodyPr/>
          <a:p>
            <a:r>
              <a:rPr lang="zh-CN" altLang="en-US"/>
              <a:t>手写数字通过神经元层后的输出示意图</a:t>
            </a:r>
            <a:endParaRPr lang="zh-CN" altLang="en-US"/>
          </a:p>
        </p:txBody>
      </p:sp>
      <p:pic>
        <p:nvPicPr>
          <p:cNvPr id="5" name="图片 4" descr="截屏2021-07-07 00.28.09"/>
          <p:cNvPicPr>
            <a:picLocks noChangeAspect="1"/>
          </p:cNvPicPr>
          <p:nvPr/>
        </p:nvPicPr>
        <p:blipFill>
          <a:blip r:embed="rId1"/>
          <a:stretch>
            <a:fillRect/>
          </a:stretch>
        </p:blipFill>
        <p:spPr>
          <a:xfrm>
            <a:off x="457200" y="3730625"/>
            <a:ext cx="8229600" cy="261937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274955"/>
            <a:ext cx="8229600" cy="777240"/>
          </a:xfrm>
        </p:spPr>
        <p:txBody>
          <a:bodyPr>
            <a:normAutofit/>
          </a:bodyPr>
          <a:p>
            <a:r>
              <a:rPr lang="zh-CN" altLang="en-US" sz="3200"/>
              <a:t>反向传播</a:t>
            </a:r>
            <a:endParaRPr lang="zh-CN" altLang="en-US" sz="3200"/>
          </a:p>
        </p:txBody>
      </p:sp>
      <p:sp>
        <p:nvSpPr>
          <p:cNvPr id="3" name="内容占位符 2"/>
          <p:cNvSpPr>
            <a:spLocks noGrp="1"/>
          </p:cNvSpPr>
          <p:nvPr>
            <p:ph idx="1"/>
          </p:nvPr>
        </p:nvSpPr>
        <p:spPr>
          <a:xfrm>
            <a:off x="457200" y="1600200"/>
            <a:ext cx="8229600" cy="1668780"/>
          </a:xfrm>
        </p:spPr>
        <p:txBody>
          <a:bodyPr/>
          <a:p>
            <a:r>
              <a:rPr lang="en-US" altLang="zh-CN"/>
              <a:t>  </a:t>
            </a:r>
            <a:r>
              <a:rPr lang="zh-CN" altLang="en-US"/>
              <a:t>当反向传播的初始值为</a:t>
            </a:r>
            <a:r>
              <a:rPr lang="en-US" altLang="zh-CN"/>
              <a:t>1</a:t>
            </a:r>
            <a:r>
              <a:rPr lang="zh-CN" altLang="en-US"/>
              <a:t>的时候，经过</a:t>
            </a:r>
            <a:r>
              <a:rPr lang="en-US" altLang="zh-CN"/>
              <a:t>cross</a:t>
            </a:r>
            <a:r>
              <a:rPr lang="zh-CN" altLang="en-US"/>
              <a:t>层 和 </a:t>
            </a:r>
            <a:r>
              <a:rPr lang="en-US" altLang="zh-CN"/>
              <a:t>softmax</a:t>
            </a:r>
            <a:r>
              <a:rPr lang="zh-CN" altLang="en-US"/>
              <a:t>的计算过程</a:t>
            </a:r>
            <a:r>
              <a:rPr lang="en-US" altLang="zh-CN"/>
              <a:t>                                                                                   </a:t>
            </a:r>
            <a:endParaRPr lang="en-US" altLang="zh-CN"/>
          </a:p>
        </p:txBody>
      </p:sp>
      <p:pic>
        <p:nvPicPr>
          <p:cNvPr id="4" name="图片 3" descr="截屏2021-07-05 23.31.42"/>
          <p:cNvPicPr>
            <a:picLocks noChangeAspect="1"/>
          </p:cNvPicPr>
          <p:nvPr/>
        </p:nvPicPr>
        <p:blipFill>
          <a:blip r:embed="rId1"/>
          <a:stretch>
            <a:fillRect/>
          </a:stretch>
        </p:blipFill>
        <p:spPr>
          <a:xfrm>
            <a:off x="457200" y="3154045"/>
            <a:ext cx="8235315" cy="297243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交叉熵函数</a:t>
            </a:r>
            <a:r>
              <a:rPr lang="en-US" altLang="zh-CN" dirty="0"/>
              <a:t> </a:t>
            </a:r>
            <a:endParaRPr lang="en-US" altLang="zh-CN" dirty="0"/>
          </a:p>
        </p:txBody>
      </p:sp>
      <p:pic>
        <p:nvPicPr>
          <p:cNvPr id="3" name="图片 2" descr="截屏2021-07-07 00.34.18"/>
          <p:cNvPicPr>
            <a:picLocks noChangeAspect="1"/>
          </p:cNvPicPr>
          <p:nvPr/>
        </p:nvPicPr>
        <p:blipFill>
          <a:blip r:embed="rId1"/>
          <a:stretch>
            <a:fillRect/>
          </a:stretch>
        </p:blipFill>
        <p:spPr>
          <a:xfrm>
            <a:off x="550545" y="2153285"/>
            <a:ext cx="8042910" cy="4179570"/>
          </a:xfrm>
          <a:prstGeom prst="rect">
            <a:avLst/>
          </a:prstGeom>
        </p:spPr>
      </p:pic>
      <p:sp>
        <p:nvSpPr>
          <p:cNvPr id="5" name="文本框 4"/>
          <p:cNvSpPr txBox="1"/>
          <p:nvPr/>
        </p:nvSpPr>
        <p:spPr>
          <a:xfrm>
            <a:off x="842010" y="1523365"/>
            <a:ext cx="1558925" cy="368300"/>
          </a:xfrm>
          <a:prstGeom prst="rect">
            <a:avLst/>
          </a:prstGeom>
          <a:noFill/>
        </p:spPr>
        <p:txBody>
          <a:bodyPr wrap="square" rtlCol="0">
            <a:spAutoFit/>
          </a:bodyPr>
          <a:p>
            <a:r>
              <a:rPr lang="zh-CN" altLang="en-US"/>
              <a:t>交叉熵误差</a:t>
            </a:r>
            <a:endParaRPr lang="zh-CN" altLang="en-US"/>
          </a:p>
        </p:txBody>
      </p:sp>
      <p:pic>
        <p:nvPicPr>
          <p:cNvPr id="8" name="图片 7" descr="截屏2021-07-07 00.40.47"/>
          <p:cNvPicPr>
            <a:picLocks noChangeAspect="1"/>
          </p:cNvPicPr>
          <p:nvPr/>
        </p:nvPicPr>
        <p:blipFill>
          <a:blip r:embed="rId2"/>
          <a:stretch>
            <a:fillRect/>
          </a:stretch>
        </p:blipFill>
        <p:spPr>
          <a:xfrm>
            <a:off x="6316980" y="1408430"/>
            <a:ext cx="2155190" cy="74485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60648"/>
            <a:ext cx="8229600" cy="868958"/>
          </a:xfrm>
        </p:spPr>
        <p:txBody>
          <a:bodyPr/>
          <a:lstStyle/>
          <a:p>
            <a:r>
              <a:rPr lang="en-US" altLang="zh-CN" dirty="0"/>
              <a:t>softmax </a:t>
            </a:r>
            <a:r>
              <a:rPr lang="zh-CN" altLang="en-US" dirty="0"/>
              <a:t>函数推导过程</a:t>
            </a:r>
            <a:endParaRPr lang="zh-CN" altLang="en-US" dirty="0"/>
          </a:p>
        </p:txBody>
      </p:sp>
      <p:pic>
        <p:nvPicPr>
          <p:cNvPr id="3" name="图片 2" descr="截屏2021-07-07 00.32.25"/>
          <p:cNvPicPr>
            <a:picLocks noChangeAspect="1"/>
          </p:cNvPicPr>
          <p:nvPr/>
        </p:nvPicPr>
        <p:blipFill>
          <a:blip r:embed="rId1"/>
          <a:stretch>
            <a:fillRect/>
          </a:stretch>
        </p:blipFill>
        <p:spPr>
          <a:xfrm>
            <a:off x="292735" y="1129665"/>
            <a:ext cx="8557895" cy="560260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理解</a:t>
            </a:r>
            <a:endParaRPr lang="zh-CN" altLang="en-US"/>
          </a:p>
        </p:txBody>
      </p:sp>
      <p:sp>
        <p:nvSpPr>
          <p:cNvPr id="3" name="内容占位符 2"/>
          <p:cNvSpPr>
            <a:spLocks noGrp="1"/>
          </p:cNvSpPr>
          <p:nvPr>
            <p:ph idx="1"/>
          </p:nvPr>
        </p:nvSpPr>
        <p:spPr/>
        <p:txBody>
          <a:bodyPr/>
          <a:p>
            <a:r>
              <a:rPr lang="zh-CN" altLang="en-US"/>
              <a:t>反向传播的过程意义在于 因为计算步骤与导数有关 所以在整个过程表示，当 结果变化</a:t>
            </a:r>
            <a:r>
              <a:rPr lang="en-US" altLang="zh-CN"/>
              <a:t>1</a:t>
            </a:r>
            <a:r>
              <a:rPr lang="zh-CN" altLang="en-US"/>
              <a:t>的时候，各处参数的变化的梯度是多大</a:t>
            </a:r>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514985"/>
          </a:xfrm>
        </p:spPr>
        <p:txBody>
          <a:bodyPr>
            <a:normAutofit fontScale="90000"/>
          </a:bodyPr>
          <a:lstStyle/>
          <a:p>
            <a:r>
              <a:rPr lang="zh-CN" altLang="en-US" sz="3200" dirty="0"/>
              <a:t>优化器</a:t>
            </a:r>
            <a:r>
              <a:rPr lang="en-US" altLang="zh-CN" sz="3200" dirty="0"/>
              <a:t>(Optimizer)</a:t>
            </a:r>
            <a:endParaRPr lang="en-US" altLang="zh-CN" sz="3200" dirty="0"/>
          </a:p>
        </p:txBody>
      </p:sp>
      <p:sp>
        <p:nvSpPr>
          <p:cNvPr id="3" name="内容占位符 2"/>
          <p:cNvSpPr>
            <a:spLocks noGrp="1"/>
          </p:cNvSpPr>
          <p:nvPr>
            <p:ph idx="1"/>
          </p:nvPr>
        </p:nvSpPr>
        <p:spPr>
          <a:xfrm>
            <a:off x="457200" y="906780"/>
            <a:ext cx="3238500" cy="5219700"/>
          </a:xfrm>
        </p:spPr>
        <p:txBody>
          <a:bodyPr/>
          <a:lstStyle/>
          <a:p>
            <a:endParaRPr lang="zh-CN" alt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1800" dirty="0" err="1" smtClean="0"/>
              <a:t>Tensoflow</a:t>
            </a:r>
            <a:r>
              <a:rPr lang="zh-CN" altLang="en-US" sz="1800" dirty="0" smtClean="0"/>
              <a:t>内封装的训练函数</a:t>
            </a:r>
            <a:br>
              <a:rPr lang="en-US" altLang="zh-CN" sz="1800" dirty="0"/>
            </a:br>
            <a:endParaRPr lang="zh-CN" altLang="en-US" sz="1800" dirty="0"/>
          </a:p>
        </p:txBody>
      </p:sp>
      <p:sp>
        <p:nvSpPr>
          <p:cNvPr id="3" name="内容占位符 2"/>
          <p:cNvSpPr>
            <a:spLocks noGrp="1"/>
          </p:cNvSpPr>
          <p:nvPr>
            <p:ph idx="1"/>
          </p:nvPr>
        </p:nvSpPr>
        <p:spPr/>
        <p:txBody>
          <a:bodyPr>
            <a:normAutofit/>
          </a:bodyPr>
          <a:lstStyle/>
          <a:p>
            <a:r>
              <a:rPr lang="en-US" altLang="zh-CN" sz="1800" dirty="0" err="1"/>
              <a:t>model.compile</a:t>
            </a:r>
            <a:r>
              <a:rPr lang="en-US" altLang="zh-CN" sz="1800" dirty="0"/>
              <a:t>(optimizer=</a:t>
            </a:r>
            <a:r>
              <a:rPr lang="en-US" altLang="zh-CN" sz="1800" dirty="0" err="1"/>
              <a:t>tf.train.AdamOptimizer</a:t>
            </a:r>
            <a:r>
              <a:rPr lang="en-US" altLang="zh-CN" sz="1800" dirty="0"/>
              <a:t>(0.001),</a:t>
            </a:r>
            <a:br>
              <a:rPr lang="en-US" altLang="zh-CN" sz="1800" dirty="0"/>
            </a:br>
            <a:r>
              <a:rPr lang="en-US" altLang="zh-CN" sz="1800" dirty="0"/>
              <a:t>loss='</a:t>
            </a:r>
            <a:r>
              <a:rPr lang="en-US" altLang="zh-CN" sz="1800" dirty="0" err="1"/>
              <a:t>categorical_crossentropy</a:t>
            </a:r>
            <a:r>
              <a:rPr lang="en-US" altLang="zh-CN" sz="1800" dirty="0"/>
              <a:t>',</a:t>
            </a:r>
            <a:br>
              <a:rPr lang="en-US" altLang="zh-CN" sz="1800" dirty="0"/>
            </a:br>
            <a:r>
              <a:rPr lang="en-US" altLang="zh-CN" sz="1800" dirty="0"/>
              <a:t>metrics=['accuracy'])</a:t>
            </a:r>
            <a:endParaRPr lang="en-US" altLang="zh-CN" sz="1800" dirty="0" smtClean="0">
              <a:hlinkClick r:id="rId1"/>
            </a:endParaRPr>
          </a:p>
          <a:p>
            <a:endParaRPr lang="en-US" altLang="zh-CN" sz="1800" dirty="0">
              <a:hlinkClick r:id="rId1"/>
            </a:endParaRPr>
          </a:p>
          <a:p>
            <a:r>
              <a:rPr lang="en-US" altLang="zh-CN" sz="1800" dirty="0" err="1" smtClean="0">
                <a:hlinkClick r:id="rId1"/>
              </a:rPr>
              <a:t>tf.keras.Model.compile</a:t>
            </a:r>
            <a:r>
              <a:rPr lang="en-US" altLang="zh-CN" sz="1800" dirty="0"/>
              <a:t> </a:t>
            </a:r>
            <a:r>
              <a:rPr lang="zh-CN" altLang="en-US" sz="1800" dirty="0"/>
              <a:t>采用三个重要参数：</a:t>
            </a:r>
            <a:endParaRPr lang="zh-CN" altLang="en-US" sz="1800" dirty="0"/>
          </a:p>
          <a:p>
            <a:r>
              <a:rPr lang="en-US" altLang="zh-CN" sz="1800" dirty="0"/>
              <a:t>optimizer</a:t>
            </a:r>
            <a:r>
              <a:rPr lang="zh-CN" altLang="en-US" sz="1800" dirty="0"/>
              <a:t>：此对象会指定训练过程。从 </a:t>
            </a:r>
            <a:r>
              <a:rPr lang="en-US" altLang="zh-CN" sz="1800" dirty="0" err="1">
                <a:hlinkClick r:id="rId2"/>
              </a:rPr>
              <a:t>tf.train</a:t>
            </a:r>
            <a:r>
              <a:rPr lang="en-US" altLang="zh-CN" sz="1800" dirty="0"/>
              <a:t> </a:t>
            </a:r>
            <a:r>
              <a:rPr lang="zh-CN" altLang="en-US" sz="1800" dirty="0"/>
              <a:t>模块向其传递优化器实例，例如 </a:t>
            </a:r>
            <a:r>
              <a:rPr lang="en-US" altLang="zh-CN" sz="1800" dirty="0" err="1">
                <a:hlinkClick r:id="rId3"/>
              </a:rPr>
              <a:t>AdamOptimizer</a:t>
            </a:r>
            <a:r>
              <a:rPr lang="zh-CN" altLang="en-US" sz="1800" dirty="0"/>
              <a:t>、</a:t>
            </a:r>
            <a:r>
              <a:rPr lang="en-US" altLang="zh-CN" sz="1800" dirty="0" err="1">
                <a:hlinkClick r:id="rId4"/>
              </a:rPr>
              <a:t>RMSPropOptimizer</a:t>
            </a:r>
            <a:r>
              <a:rPr lang="en-US" altLang="zh-CN" sz="1800" dirty="0"/>
              <a:t> </a:t>
            </a:r>
            <a:r>
              <a:rPr lang="zh-CN" altLang="en-US" sz="1800" dirty="0"/>
              <a:t>或 </a:t>
            </a:r>
            <a:r>
              <a:rPr lang="en-US" altLang="zh-CN" sz="1800" dirty="0" err="1">
                <a:hlinkClick r:id="rId5"/>
              </a:rPr>
              <a:t>GradientDescentOptimizer</a:t>
            </a:r>
            <a:r>
              <a:rPr lang="zh-CN" altLang="en-US" sz="1800" dirty="0"/>
              <a:t>。</a:t>
            </a:r>
            <a:endParaRPr lang="zh-CN" altLang="en-US" sz="1800" dirty="0"/>
          </a:p>
          <a:p>
            <a:r>
              <a:rPr lang="en-US" altLang="zh-CN" sz="1800" dirty="0"/>
              <a:t>loss</a:t>
            </a:r>
            <a:r>
              <a:rPr lang="zh-CN" altLang="en-US" sz="1800" dirty="0"/>
              <a:t>：要在优化期间最小化的函数。常见选择包括均方误差 </a:t>
            </a:r>
            <a:r>
              <a:rPr lang="en-US" altLang="zh-CN" sz="1800" dirty="0"/>
              <a:t>(</a:t>
            </a:r>
            <a:r>
              <a:rPr lang="en-US" altLang="zh-CN" sz="1800" dirty="0" err="1"/>
              <a:t>mse</a:t>
            </a:r>
            <a:r>
              <a:rPr lang="en-US" altLang="zh-CN" sz="1800" dirty="0"/>
              <a:t>)</a:t>
            </a:r>
            <a:r>
              <a:rPr lang="zh-CN" altLang="en-US" sz="1800" dirty="0"/>
              <a:t>、</a:t>
            </a:r>
            <a:r>
              <a:rPr lang="en-US" altLang="zh-CN" sz="1800" dirty="0" err="1"/>
              <a:t>categorical_crossentropy</a:t>
            </a:r>
            <a:r>
              <a:rPr lang="en-US" altLang="zh-CN" sz="1800" dirty="0"/>
              <a:t> </a:t>
            </a:r>
            <a:r>
              <a:rPr lang="zh-CN" altLang="en-US" sz="1800" dirty="0"/>
              <a:t>和 </a:t>
            </a:r>
            <a:r>
              <a:rPr lang="en-US" altLang="zh-CN" sz="1800" dirty="0" err="1"/>
              <a:t>binary_crossentropy</a:t>
            </a:r>
            <a:r>
              <a:rPr lang="zh-CN" altLang="en-US" sz="1800" dirty="0"/>
              <a:t>。损失函数由名称或通过从 </a:t>
            </a:r>
            <a:r>
              <a:rPr lang="en-US" altLang="zh-CN" sz="1800" dirty="0" err="1">
                <a:hlinkClick r:id="rId6"/>
              </a:rPr>
              <a:t>tf.keras.losses</a:t>
            </a:r>
            <a:r>
              <a:rPr lang="en-US" altLang="zh-CN" sz="1800" dirty="0"/>
              <a:t> </a:t>
            </a:r>
            <a:r>
              <a:rPr lang="zh-CN" altLang="en-US" sz="1800" dirty="0"/>
              <a:t>模块传递可调用对象来指定。</a:t>
            </a:r>
            <a:endParaRPr lang="zh-CN" altLang="en-US" sz="1800" dirty="0"/>
          </a:p>
          <a:p>
            <a:r>
              <a:rPr lang="en-US" altLang="zh-CN" sz="1800" dirty="0"/>
              <a:t>metrics</a:t>
            </a:r>
            <a:r>
              <a:rPr lang="zh-CN" altLang="en-US" sz="1800" dirty="0"/>
              <a:t>：用于监控训练。它们是 </a:t>
            </a:r>
            <a:r>
              <a:rPr lang="en-US" altLang="zh-CN" sz="1800" dirty="0" err="1">
                <a:hlinkClick r:id="rId7"/>
              </a:rPr>
              <a:t>tf.keras.metrics</a:t>
            </a:r>
            <a:r>
              <a:rPr lang="en-US" altLang="zh-CN" sz="1800" dirty="0"/>
              <a:t> </a:t>
            </a:r>
            <a:r>
              <a:rPr lang="zh-CN" altLang="en-US" sz="1800" dirty="0"/>
              <a:t>模块中的字符串名称或可调用</a:t>
            </a:r>
            <a:r>
              <a:rPr lang="zh-CN" altLang="en-US" sz="1800" dirty="0" smtClean="0"/>
              <a:t>对</a:t>
            </a:r>
            <a:endParaRPr lang="en-US" altLang="zh-CN" sz="1800" dirty="0" smtClean="0"/>
          </a:p>
          <a:p>
            <a:endParaRPr lang="zh-CN" altLang="en-US" sz="1800" dirty="0"/>
          </a:p>
          <a:p>
            <a:r>
              <a:rPr lang="zh-CN" altLang="en-US" sz="1800" b="1" dirty="0"/>
              <a:t>然后使用</a:t>
            </a:r>
            <a:r>
              <a:rPr lang="en-US" altLang="zh-CN" sz="1800" b="1" dirty="0"/>
              <a:t>.fit</a:t>
            </a:r>
            <a:r>
              <a:rPr lang="zh-CN" altLang="en-US" sz="1800" b="1" dirty="0"/>
              <a:t>方法进行测试数据与模型的拟合</a:t>
            </a:r>
            <a:endParaRPr lang="zh-CN" altLang="en-US" sz="1800" b="1" dirty="0"/>
          </a:p>
          <a:p>
            <a:endParaRPr lang="zh-CN" altLang="en-US" sz="1800"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生成模型</a:t>
            </a:r>
            <a:r>
              <a:rPr lang="en-US" altLang="zh-CN" dirty="0" smtClean="0"/>
              <a:t>model</a:t>
            </a:r>
            <a:endParaRPr lang="zh-CN" altLang="en-US" dirty="0"/>
          </a:p>
        </p:txBody>
      </p:sp>
      <p:sp>
        <p:nvSpPr>
          <p:cNvPr id="3" name="内容占位符 2"/>
          <p:cNvSpPr>
            <a:spLocks noGrp="1"/>
          </p:cNvSpPr>
          <p:nvPr>
            <p:ph idx="1"/>
          </p:nvPr>
        </p:nvSpPr>
        <p:spPr/>
        <p:txBody>
          <a:bodyPr/>
          <a:lstStyle/>
          <a:p>
            <a:r>
              <a:rPr lang="zh-CN" altLang="en-US" dirty="0"/>
              <a:t>在计算模型的过程中。生成模型的过程就是计算</a:t>
            </a:r>
            <a:r>
              <a:rPr lang="en-US" altLang="zh-CN" dirty="0"/>
              <a:t>w(</a:t>
            </a:r>
            <a:r>
              <a:rPr lang="zh-CN" altLang="en-US" dirty="0"/>
              <a:t>权重</a:t>
            </a:r>
            <a:r>
              <a:rPr lang="en-US" altLang="zh-CN" dirty="0"/>
              <a:t>) </a:t>
            </a:r>
            <a:r>
              <a:rPr lang="zh-CN" altLang="en-US" dirty="0"/>
              <a:t>与</a:t>
            </a:r>
            <a:r>
              <a:rPr lang="en-US" altLang="zh-CN" dirty="0"/>
              <a:t>b(</a:t>
            </a:r>
            <a:r>
              <a:rPr lang="zh-CN" altLang="en-US" dirty="0"/>
              <a:t>偏置</a:t>
            </a:r>
            <a:r>
              <a:rPr lang="en-US" altLang="zh-CN" dirty="0"/>
              <a:t>)</a:t>
            </a:r>
            <a:r>
              <a:rPr lang="zh-CN" altLang="en-US" dirty="0"/>
              <a:t>的过程，在卷积计算的过程就是计算每个卷积核中的每个格子中的数据，最后存储成特定的文件；</a:t>
            </a:r>
            <a:endParaRPr lang="zh-CN" altLang="en-US" dirty="0"/>
          </a:p>
          <a:p>
            <a:r>
              <a:rPr lang="zh-CN" altLang="en-US" dirty="0"/>
              <a:t>首先卷积内的的数据会经过初始化，初始化的数据参与岛</a:t>
            </a:r>
            <a:r>
              <a:rPr lang="en-US" altLang="zh-CN" dirty="0"/>
              <a:t>BP</a:t>
            </a:r>
            <a:r>
              <a:rPr lang="zh-CN" altLang="en-US" dirty="0"/>
              <a:t>计算中，在训练模型的过程中每一个权重都会按照自己的梯度向最终的值靠近</a:t>
            </a:r>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神经元的内部计算</a:t>
            </a:r>
            <a:endParaRPr lang="zh-CN" altLang="en-US" dirty="0"/>
          </a:p>
        </p:txBody>
      </p:sp>
      <p:sp>
        <p:nvSpPr>
          <p:cNvPr id="3" name="内容占位符 2"/>
          <p:cNvSpPr>
            <a:spLocks noGrp="1"/>
          </p:cNvSpPr>
          <p:nvPr>
            <p:ph idx="1"/>
          </p:nvPr>
        </p:nvSpPr>
        <p:spPr>
          <a:xfrm>
            <a:off x="457200" y="1600200"/>
            <a:ext cx="4618856" cy="4525963"/>
          </a:xfrm>
        </p:spPr>
        <p:txBody>
          <a:bodyPr>
            <a:normAutofit lnSpcReduction="10000"/>
          </a:bodyPr>
          <a:lstStyle/>
          <a:p>
            <a:pPr marL="457200" indent="-457200">
              <a:buFont typeface="+mj-lt"/>
              <a:buAutoNum type="arabicPeriod"/>
            </a:pPr>
            <a:r>
              <a:rPr lang="zh-CN" altLang="en-US" sz="2400" dirty="0" smtClean="0"/>
              <a:t>参数介绍</a:t>
            </a:r>
            <a:endParaRPr lang="en-US" altLang="zh-CN" sz="2400" dirty="0"/>
          </a:p>
          <a:p>
            <a:pPr lvl="1">
              <a:buFont typeface="Arial" panose="020B0604020202020204" pitchFamily="34" charset="0"/>
              <a:buChar char="•"/>
            </a:pPr>
            <a:r>
              <a:rPr lang="en-US" altLang="zh-CN" sz="2000" i="1" dirty="0"/>
              <a:t>x</a:t>
            </a:r>
            <a:r>
              <a:rPr lang="en-US" altLang="zh-CN" sz="2000" dirty="0"/>
              <a:t>1</a:t>
            </a:r>
            <a:r>
              <a:rPr lang="zh-CN" altLang="en-US" sz="2000" dirty="0"/>
              <a:t>、</a:t>
            </a:r>
            <a:r>
              <a:rPr lang="en-US" altLang="zh-CN" sz="2000" i="1" dirty="0" smtClean="0"/>
              <a:t>x</a:t>
            </a:r>
            <a:r>
              <a:rPr lang="en-US" altLang="zh-CN" sz="2000" dirty="0" smtClean="0"/>
              <a:t>2</a:t>
            </a:r>
            <a:r>
              <a:rPr lang="zh-CN" altLang="en-US" sz="2000" dirty="0" smtClean="0"/>
              <a:t>、</a:t>
            </a:r>
            <a:r>
              <a:rPr lang="en-US" altLang="zh-CN" sz="2000" dirty="0" smtClean="0"/>
              <a:t>L </a:t>
            </a:r>
            <a:r>
              <a:rPr lang="zh-CN" altLang="en-US" sz="2000" dirty="0"/>
              <a:t>是</a:t>
            </a:r>
            <a:r>
              <a:rPr lang="zh-CN" altLang="en-US" sz="2000" dirty="0" smtClean="0"/>
              <a:t>输入信号；</a:t>
            </a:r>
            <a:endParaRPr lang="en-US" altLang="zh-CN" sz="2000" dirty="0" smtClean="0"/>
          </a:p>
          <a:p>
            <a:pPr lvl="1">
              <a:buFont typeface="Arial" panose="020B0604020202020204" pitchFamily="34" charset="0"/>
              <a:buChar char="•"/>
            </a:pPr>
            <a:r>
              <a:rPr lang="en-US" altLang="zh-CN" sz="2000" i="1" dirty="0"/>
              <a:t>b </a:t>
            </a:r>
            <a:r>
              <a:rPr lang="zh-CN" altLang="en-US" sz="2000" dirty="0"/>
              <a:t>是被称为偏置的</a:t>
            </a:r>
            <a:r>
              <a:rPr lang="zh-CN" altLang="en-US" sz="2000" dirty="0" smtClean="0"/>
              <a:t>参数</a:t>
            </a:r>
            <a:endParaRPr lang="zh-CN" altLang="en-US" sz="2000" dirty="0"/>
          </a:p>
          <a:p>
            <a:pPr lvl="1">
              <a:buFont typeface="Arial" panose="020B0604020202020204" pitchFamily="34" charset="0"/>
              <a:buChar char="•"/>
            </a:pPr>
            <a:r>
              <a:rPr lang="en-US" altLang="zh-CN" sz="2000" i="1" dirty="0" smtClean="0"/>
              <a:t>w</a:t>
            </a:r>
            <a:r>
              <a:rPr lang="en-US" altLang="zh-CN" sz="2000" dirty="0" smtClean="0"/>
              <a:t>1</a:t>
            </a:r>
            <a:r>
              <a:rPr lang="zh-CN" altLang="en-US" sz="2000" dirty="0"/>
              <a:t>、</a:t>
            </a:r>
            <a:r>
              <a:rPr lang="en-US" altLang="zh-CN" sz="2000" i="1" dirty="0"/>
              <a:t>w</a:t>
            </a:r>
            <a:r>
              <a:rPr lang="en-US" altLang="zh-CN" sz="2000" dirty="0"/>
              <a:t>2 </a:t>
            </a:r>
            <a:r>
              <a:rPr lang="zh-CN" altLang="en-US" sz="2000" dirty="0"/>
              <a:t>是权重（</a:t>
            </a:r>
            <a:r>
              <a:rPr lang="en-US" altLang="zh-CN" sz="2000" i="1" dirty="0"/>
              <a:t>w</a:t>
            </a:r>
            <a:r>
              <a:rPr lang="zh-CN" altLang="en-US" sz="2000" dirty="0"/>
              <a:t>是</a:t>
            </a:r>
            <a:r>
              <a:rPr lang="en-US" altLang="zh-CN" sz="2000" dirty="0"/>
              <a:t>weight </a:t>
            </a:r>
            <a:r>
              <a:rPr lang="zh-CN" altLang="en-US" sz="2000" dirty="0"/>
              <a:t>的首字母）</a:t>
            </a:r>
            <a:r>
              <a:rPr lang="zh-CN" altLang="en-US" sz="2000" dirty="0" smtClean="0"/>
              <a:t>。</a:t>
            </a:r>
            <a:endParaRPr lang="en-US" altLang="zh-CN" sz="2000" dirty="0" smtClean="0"/>
          </a:p>
          <a:p>
            <a:pPr lvl="1">
              <a:buFont typeface="Arial" panose="020B0604020202020204" pitchFamily="34" charset="0"/>
              <a:buChar char="•"/>
            </a:pPr>
            <a:r>
              <a:rPr lang="zh-CN" altLang="en-US" sz="2000" dirty="0" smtClean="0"/>
              <a:t>图</a:t>
            </a:r>
            <a:r>
              <a:rPr lang="zh-CN" altLang="en-US" sz="2000" dirty="0"/>
              <a:t>中的○称为</a:t>
            </a:r>
            <a:r>
              <a:rPr lang="zh-CN" altLang="en-US" sz="2000" dirty="0" smtClean="0"/>
              <a:t>“神经元”</a:t>
            </a:r>
            <a:r>
              <a:rPr lang="zh-CN" altLang="en-US" sz="2000" dirty="0"/>
              <a:t>或者“节点”</a:t>
            </a:r>
            <a:r>
              <a:rPr lang="zh-CN" altLang="en-US" sz="2000" dirty="0" smtClean="0"/>
              <a:t>。</a:t>
            </a:r>
            <a:endParaRPr lang="en-US" altLang="zh-CN" sz="2000" dirty="0" smtClean="0"/>
          </a:p>
          <a:p>
            <a:pPr lvl="1">
              <a:buFont typeface="Arial" panose="020B0604020202020204" pitchFamily="34" charset="0"/>
              <a:buChar char="•"/>
            </a:pPr>
            <a:r>
              <a:rPr lang="en-US" altLang="zh-CN" sz="2000" i="1" dirty="0"/>
              <a:t>y </a:t>
            </a:r>
            <a:r>
              <a:rPr lang="zh-CN" altLang="en-US" sz="2000" dirty="0"/>
              <a:t>是</a:t>
            </a:r>
            <a:r>
              <a:rPr lang="zh-CN" altLang="en-US" sz="2000" dirty="0" smtClean="0"/>
              <a:t>输出信号（</a:t>
            </a:r>
            <a:r>
              <a:rPr lang="en-US" altLang="zh-CN" sz="2000" dirty="0"/>
              <a:t> </a:t>
            </a:r>
            <a:r>
              <a:rPr lang="en-US" altLang="zh-CN" sz="2000" dirty="0" err="1"/>
              <a:t>outPut</a:t>
            </a:r>
            <a:r>
              <a:rPr lang="en-US" altLang="zh-CN" sz="2000" dirty="0"/>
              <a:t> </a:t>
            </a:r>
            <a:r>
              <a:rPr lang="zh-CN" altLang="en-US" sz="2000" dirty="0" smtClean="0"/>
              <a:t>）</a:t>
            </a:r>
            <a:endParaRPr lang="en-US" altLang="zh-CN" sz="2000" dirty="0" smtClean="0"/>
          </a:p>
          <a:p>
            <a:pPr lvl="1">
              <a:buFont typeface="Arial" panose="020B0604020202020204" pitchFamily="34" charset="0"/>
              <a:buChar char="•"/>
            </a:pPr>
            <a:r>
              <a:rPr lang="en-US" altLang="zh-CN" sz="2400" dirty="0"/>
              <a:t> </a:t>
            </a:r>
            <a:r>
              <a:rPr lang="en-US" altLang="zh-CN" sz="2000" dirty="0"/>
              <a:t>h( ) </a:t>
            </a:r>
            <a:r>
              <a:rPr lang="zh-CN" altLang="en-US" sz="2000" dirty="0"/>
              <a:t>为激活函数（非线性</a:t>
            </a:r>
            <a:r>
              <a:rPr lang="zh-CN" altLang="en-US" sz="2000" dirty="0" smtClean="0"/>
              <a:t>）</a:t>
            </a:r>
            <a:endParaRPr lang="en-US" altLang="zh-CN" sz="2000" dirty="0" smtClean="0"/>
          </a:p>
          <a:p>
            <a:pPr marL="457200" indent="-457200">
              <a:buFont typeface="+mj-lt"/>
              <a:buAutoNum type="arabicPeriod"/>
            </a:pPr>
            <a:r>
              <a:rPr lang="zh-CN" altLang="en-US" sz="2400" dirty="0" smtClean="0"/>
              <a:t>内部计算（</a:t>
            </a:r>
            <a:r>
              <a:rPr lang="zh-CN" altLang="en-US" sz="2000" dirty="0" smtClean="0"/>
              <a:t>对于 </a:t>
            </a:r>
            <a:r>
              <a:rPr lang="en-US" altLang="zh-CN" sz="2000" dirty="0" smtClean="0"/>
              <a:t>y </a:t>
            </a:r>
            <a:r>
              <a:rPr lang="zh-CN" altLang="en-US" sz="2000" dirty="0" smtClean="0"/>
              <a:t>来说 基本公式为）</a:t>
            </a:r>
            <a:endParaRPr lang="en-US" altLang="zh-CN" sz="2000" dirty="0" smtClean="0"/>
          </a:p>
          <a:p>
            <a:pPr marL="1085850" lvl="2" indent="-285750"/>
            <a:r>
              <a:rPr lang="zh-CN" altLang="en-US" sz="1600" i="1" dirty="0" smtClean="0"/>
              <a:t>第一步：</a:t>
            </a:r>
            <a:r>
              <a:rPr lang="en-US" altLang="zh-CN" sz="1600" i="1" dirty="0" smtClean="0"/>
              <a:t>a </a:t>
            </a:r>
            <a:r>
              <a:rPr lang="en-US" altLang="zh-CN" sz="1600" dirty="0"/>
              <a:t>= </a:t>
            </a:r>
            <a:r>
              <a:rPr lang="en-US" altLang="zh-CN" sz="1600" i="1" dirty="0" smtClean="0"/>
              <a:t>b</a:t>
            </a:r>
            <a:r>
              <a:rPr lang="zh-CN" altLang="en-US" sz="1600" i="1" dirty="0" smtClean="0"/>
              <a:t>*</a:t>
            </a:r>
            <a:r>
              <a:rPr lang="en-US" altLang="zh-CN" sz="1600" i="1" dirty="0" smtClean="0"/>
              <a:t>L </a:t>
            </a:r>
            <a:r>
              <a:rPr lang="en-US" altLang="zh-CN" sz="1600" dirty="0"/>
              <a:t>+ </a:t>
            </a:r>
            <a:r>
              <a:rPr lang="en-US" altLang="zh-CN" sz="1600" i="1" dirty="0" smtClean="0"/>
              <a:t>w</a:t>
            </a:r>
            <a:r>
              <a:rPr lang="en-US" altLang="zh-CN" sz="1600" dirty="0" smtClean="0"/>
              <a:t>1</a:t>
            </a:r>
            <a:r>
              <a:rPr lang="zh-CN" altLang="en-US" sz="1600" dirty="0" smtClean="0"/>
              <a:t>*</a:t>
            </a:r>
            <a:r>
              <a:rPr lang="en-US" altLang="zh-CN" sz="1600" i="1" dirty="0" smtClean="0"/>
              <a:t>x</a:t>
            </a:r>
            <a:r>
              <a:rPr lang="en-US" altLang="zh-CN" sz="1600" dirty="0" smtClean="0"/>
              <a:t>1 </a:t>
            </a:r>
            <a:r>
              <a:rPr lang="en-US" altLang="zh-CN" sz="1600" dirty="0"/>
              <a:t>+ </a:t>
            </a:r>
            <a:r>
              <a:rPr lang="en-US" altLang="zh-CN" sz="1600" i="1" dirty="0" smtClean="0"/>
              <a:t>w</a:t>
            </a:r>
            <a:r>
              <a:rPr lang="en-US" altLang="zh-CN" sz="1600" dirty="0" smtClean="0"/>
              <a:t>2</a:t>
            </a:r>
            <a:r>
              <a:rPr lang="zh-CN" altLang="en-US" sz="1600" dirty="0" smtClean="0"/>
              <a:t>*</a:t>
            </a:r>
            <a:r>
              <a:rPr lang="en-US" altLang="zh-CN" sz="1600" i="1" dirty="0" smtClean="0"/>
              <a:t>x</a:t>
            </a:r>
            <a:r>
              <a:rPr lang="en-US" altLang="zh-CN" sz="1600" dirty="0" smtClean="0"/>
              <a:t>2</a:t>
            </a:r>
            <a:endParaRPr lang="en-US" altLang="zh-CN" sz="1600" dirty="0" smtClean="0"/>
          </a:p>
          <a:p>
            <a:pPr marL="1085850" lvl="2" indent="-285750"/>
            <a:r>
              <a:rPr lang="zh-CN" altLang="en-US" sz="1600" i="1" dirty="0" smtClean="0"/>
              <a:t>第二步：输出的 </a:t>
            </a:r>
            <a:r>
              <a:rPr lang="en-US" altLang="zh-CN" sz="1600" i="1" dirty="0" smtClean="0"/>
              <a:t>y </a:t>
            </a:r>
            <a:r>
              <a:rPr lang="en-US" altLang="zh-CN" sz="1600" dirty="0"/>
              <a:t>= </a:t>
            </a:r>
            <a:r>
              <a:rPr lang="en-US" altLang="zh-CN" sz="1600" i="1" dirty="0"/>
              <a:t>h</a:t>
            </a:r>
            <a:r>
              <a:rPr lang="en-US" altLang="zh-CN" sz="1600" dirty="0"/>
              <a:t>(</a:t>
            </a:r>
            <a:r>
              <a:rPr lang="en-US" altLang="zh-CN" sz="1600" i="1" dirty="0"/>
              <a:t>a</a:t>
            </a:r>
            <a:r>
              <a:rPr lang="en-US" altLang="zh-CN" sz="1600" dirty="0"/>
              <a:t>)</a:t>
            </a:r>
            <a:endParaRPr lang="en-US" altLang="zh-CN" sz="1600" dirty="0" smtClean="0"/>
          </a:p>
        </p:txBody>
      </p:sp>
      <p:pic>
        <p:nvPicPr>
          <p:cNvPr id="205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91984" y="1340768"/>
            <a:ext cx="2246541" cy="20699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3789040"/>
            <a:ext cx="2405067" cy="2304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模型的训练</a:t>
            </a:r>
            <a:endParaRPr lang="zh-CN" altLang="en-US"/>
          </a:p>
        </p:txBody>
      </p:sp>
      <p:sp>
        <p:nvSpPr>
          <p:cNvPr id="3" name="内容占位符 2"/>
          <p:cNvSpPr>
            <a:spLocks noGrp="1"/>
          </p:cNvSpPr>
          <p:nvPr>
            <p:ph idx="1"/>
          </p:nvPr>
        </p:nvSpPr>
        <p:spPr/>
        <p:txBody>
          <a:bodyPr/>
          <a:p>
            <a:r>
              <a:rPr lang="zh-CN" altLang="en-US"/>
              <a:t>在训练过程中每次训练都是一批数据的计算</a:t>
            </a:r>
            <a:r>
              <a:rPr lang="en-US" altLang="zh-CN"/>
              <a:t>(batch_data)</a:t>
            </a:r>
            <a:r>
              <a:rPr lang="zh-CN" altLang="en-US"/>
              <a:t>，批量的计算有助于提高效率，在计算过程中，数据的格式以多维矩阵的形式传入到神经网络中，进行批量的计算；</a:t>
            </a:r>
            <a:r>
              <a:rPr lang="en-US" altLang="zh-CN"/>
              <a:t> </a:t>
            </a:r>
            <a:endParaRPr lang="en-US" altLang="zh-CN"/>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进行预测</a:t>
            </a:r>
            <a:r>
              <a:rPr lang="en-US" altLang="zh-CN" dirty="0"/>
              <a:t>predict</a:t>
            </a:r>
            <a:br>
              <a:rPr lang="en-US" altLang="zh-CN" dirty="0"/>
            </a:br>
            <a:endParaRPr lang="zh-CN" altLang="en-US" dirty="0"/>
          </a:p>
        </p:txBody>
      </p:sp>
      <p:sp>
        <p:nvSpPr>
          <p:cNvPr id="3" name="内容占位符 2"/>
          <p:cNvSpPr>
            <a:spLocks noGrp="1"/>
          </p:cNvSpPr>
          <p:nvPr>
            <p:ph idx="1"/>
          </p:nvPr>
        </p:nvSpPr>
        <p:spPr/>
        <p:txBody>
          <a:bodyPr>
            <a:normAutofit fontScale="90000" lnSpcReduction="20000"/>
          </a:bodyPr>
          <a:lstStyle/>
          <a:p>
            <a:r>
              <a:rPr lang="zh-CN" altLang="en-US" dirty="0"/>
              <a:t>一般在训练</a:t>
            </a:r>
            <a:r>
              <a:rPr lang="en-US" altLang="zh-CN" dirty="0"/>
              <a:t>1000</a:t>
            </a:r>
            <a:r>
              <a:rPr lang="zh-CN" altLang="en-US" dirty="0"/>
              <a:t>步左右会计算一下当前模型的正确率，在拿到数据集的初期，一般会把数据集分成两份一份为训练集，一分为检测集，假设有</a:t>
            </a:r>
            <a:r>
              <a:rPr lang="en-US" altLang="zh-CN" dirty="0"/>
              <a:t>10000</a:t>
            </a:r>
            <a:r>
              <a:rPr lang="zh-CN" altLang="en-US" dirty="0"/>
              <a:t>份数据，那么会将其中的</a:t>
            </a:r>
            <a:r>
              <a:rPr lang="en-US" altLang="zh-CN" dirty="0"/>
              <a:t>8000</a:t>
            </a:r>
            <a:r>
              <a:rPr lang="zh-CN" altLang="en-US" dirty="0"/>
              <a:t>份数据作为训练集，</a:t>
            </a:r>
            <a:r>
              <a:rPr lang="en-US" altLang="zh-CN" dirty="0"/>
              <a:t>2000</a:t>
            </a:r>
            <a:r>
              <a:rPr lang="zh-CN" altLang="en-US" dirty="0"/>
              <a:t>份数据作为验证集，这样可以保证在验证过程中传给神经网络的数据中的数据是首次没有被训练过的数据；</a:t>
            </a:r>
            <a:endParaRPr lang="zh-CN" altLang="en-US" dirty="0"/>
          </a:p>
          <a:p>
            <a:r>
              <a:rPr lang="zh-CN" altLang="en-US" dirty="0"/>
              <a:t>在预测的过程中也并不是只检验某一个数据，而是检验批量的数据，这样通过批量的检测，可以检测这一组数据中预测正确的个数，这样就可以计算正确率</a:t>
            </a:r>
            <a:endParaRPr lang="zh-CN" altLang="en-US" dirty="0"/>
          </a:p>
          <a:p>
            <a:endParaRPr lang="zh-CN" altLang="en-US" dirty="0"/>
          </a:p>
          <a:p>
            <a:pPr marL="0" indent="0">
              <a:buNone/>
            </a:pPr>
            <a:endParaRPr lang="zh-CN" alt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矩阵计算</a:t>
            </a:r>
            <a:endParaRPr lang="zh-CN" altLang="en-US" dirty="0"/>
          </a:p>
        </p:txBody>
      </p:sp>
      <p:pic>
        <p:nvPicPr>
          <p:cNvPr id="51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9552" y="2162175"/>
            <a:ext cx="5619750" cy="2533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资料</a:t>
            </a:r>
            <a:endParaRPr lang="zh-CN" altLang="en-US" dirty="0"/>
          </a:p>
        </p:txBody>
      </p:sp>
      <p:sp>
        <p:nvSpPr>
          <p:cNvPr id="3" name="内容占位符 2"/>
          <p:cNvSpPr>
            <a:spLocks noGrp="1"/>
          </p:cNvSpPr>
          <p:nvPr>
            <p:ph idx="1"/>
          </p:nvPr>
        </p:nvSpPr>
        <p:spPr/>
        <p:txBody>
          <a:bodyPr>
            <a:normAutofit fontScale="72500"/>
          </a:bodyPr>
          <a:lstStyle/>
          <a:p>
            <a:r>
              <a:rPr lang="zh-CN" altLang="en-US" dirty="0" smtClean="0"/>
              <a:t>课程文档</a:t>
            </a:r>
            <a:endParaRPr lang="en-US" altLang="zh-CN" dirty="0" smtClean="0"/>
          </a:p>
          <a:p>
            <a:r>
              <a:rPr lang="en-US" altLang="zh-CN" dirty="0">
                <a:hlinkClick r:id="rId1"/>
              </a:rPr>
              <a:t>https://tf.wiki</a:t>
            </a:r>
            <a:r>
              <a:rPr lang="en-US" altLang="zh-CN" dirty="0" smtClean="0">
                <a:hlinkClick r:id="rId1"/>
              </a:rPr>
              <a:t>/</a:t>
            </a:r>
            <a:endParaRPr lang="en-US" altLang="zh-CN" dirty="0" smtClean="0"/>
          </a:p>
          <a:p>
            <a:r>
              <a:rPr lang="en-US" altLang="zh-CN" dirty="0">
                <a:hlinkClick r:id="rId2"/>
              </a:rPr>
              <a:t>https://</a:t>
            </a:r>
            <a:r>
              <a:rPr lang="en-US" altLang="zh-CN" dirty="0" smtClean="0">
                <a:hlinkClick r:id="rId2"/>
              </a:rPr>
              <a:t>tensorflow.google.cn/learn</a:t>
            </a:r>
            <a:endParaRPr lang="en-US" altLang="zh-CN" dirty="0" smtClean="0"/>
          </a:p>
          <a:p>
            <a:r>
              <a:rPr lang="en-US" altLang="zh-CN" dirty="0"/>
              <a:t>https://developers.google.cn/machine-learning/crash-course/</a:t>
            </a:r>
            <a:endParaRPr lang="en-US" altLang="zh-CN" dirty="0"/>
          </a:p>
          <a:p>
            <a:r>
              <a:rPr lang="en-US" altLang="zh-CN" dirty="0" smtClean="0"/>
              <a:t>https://www.cs.ryerson.ca/~aharley/vis/conv/</a:t>
            </a:r>
            <a:endParaRPr lang="en-US" altLang="zh-CN" dirty="0" smtClean="0"/>
          </a:p>
          <a:p>
            <a:endParaRPr lang="en-US" altLang="zh-CN" dirty="0"/>
          </a:p>
          <a:p>
            <a:endParaRPr lang="en-US" altLang="zh-CN" dirty="0" smtClean="0"/>
          </a:p>
          <a:p>
            <a:r>
              <a:rPr lang="zh-CN" altLang="en-US" dirty="0"/>
              <a:t>数据</a:t>
            </a:r>
            <a:r>
              <a:rPr lang="zh-CN" altLang="en-US" dirty="0" smtClean="0"/>
              <a:t>集</a:t>
            </a:r>
            <a:endParaRPr lang="en-US" altLang="zh-CN" dirty="0" smtClean="0"/>
          </a:p>
          <a:p>
            <a:r>
              <a:rPr lang="en-US" altLang="zh-CN" dirty="0"/>
              <a:t>http://host.robots.ox.ac.uk/pascal/VOC/voc2012/index.html</a:t>
            </a:r>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本质</a:t>
            </a:r>
            <a:endParaRPr lang="zh-CN" altLang="en-US" dirty="0"/>
          </a:p>
        </p:txBody>
      </p:sp>
      <p:sp>
        <p:nvSpPr>
          <p:cNvPr id="3" name="内容占位符 2"/>
          <p:cNvSpPr>
            <a:spLocks noGrp="1"/>
          </p:cNvSpPr>
          <p:nvPr>
            <p:ph idx="1"/>
          </p:nvPr>
        </p:nvSpPr>
        <p:spPr/>
        <p:txBody>
          <a:bodyPr/>
          <a:lstStyle/>
          <a:p>
            <a:r>
              <a:rPr lang="zh-CN" altLang="en-US" dirty="0"/>
              <a:t>为什么神经网络可以做非线性</a:t>
            </a:r>
            <a:r>
              <a:rPr lang="zh-CN" altLang="en-US" dirty="0" smtClean="0"/>
              <a:t>分类</a:t>
            </a:r>
            <a:endParaRPr lang="en-US" altLang="zh-CN" dirty="0" smtClean="0"/>
          </a:p>
          <a:p>
            <a:pPr marL="0" indent="0">
              <a:buNone/>
            </a:pPr>
            <a:r>
              <a:rPr lang="zh-CN" altLang="en-US" dirty="0" smtClean="0"/>
              <a:t>本质就是 与、或、非 门</a:t>
            </a:r>
            <a:endParaRPr lang="en-US" altLang="zh-CN" dirty="0" smtClean="0"/>
          </a:p>
          <a:p>
            <a:pPr marL="0" indent="0">
              <a:buNone/>
            </a:pPr>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a:t>
            </a:r>
            <a:endParaRPr lang="zh-CN" altLang="en-US" dirty="0"/>
          </a:p>
        </p:txBody>
      </p:sp>
      <p:sp>
        <p:nvSpPr>
          <p:cNvPr id="5" name="矩形 4"/>
          <p:cNvSpPr/>
          <p:nvPr/>
        </p:nvSpPr>
        <p:spPr>
          <a:xfrm>
            <a:off x="323528" y="1299774"/>
            <a:ext cx="4572000" cy="5078313"/>
          </a:xfrm>
          <a:prstGeom prst="rect">
            <a:avLst/>
          </a:prstGeom>
        </p:spPr>
        <p:txBody>
          <a:bodyPr>
            <a:spAutoFit/>
          </a:bodyPr>
          <a:lstStyle/>
          <a:p>
            <a:r>
              <a:rPr lang="en-US" altLang="zh-CN" dirty="0" smtClean="0"/>
              <a:t>1</a:t>
            </a:r>
            <a:r>
              <a:rPr lang="zh-CN" altLang="en-US" dirty="0" smtClean="0"/>
              <a:t>、神经网络就是多个神经元组装到一起</a:t>
            </a:r>
            <a:endParaRPr lang="en-US" altLang="zh-CN" dirty="0" smtClean="0"/>
          </a:p>
          <a:p>
            <a:r>
              <a:rPr lang="en-US" altLang="zh-CN" dirty="0" smtClean="0"/>
              <a:t>2</a:t>
            </a:r>
            <a:r>
              <a:rPr lang="zh-CN" altLang="en-US" dirty="0" smtClean="0"/>
              <a:t>、神经网络包含输入层、输出层、隐藏层；其中隐含层有多层；输入、输出节点会有一个或多个，对应不同的需求，多个输出节点可以对应多分类问题，单个输出节点可以用来判断是非的问题；（比如之后要讲到的手写数字案例，输出为 </a:t>
            </a:r>
            <a:r>
              <a:rPr lang="en-US" altLang="zh-CN" dirty="0" smtClean="0"/>
              <a:t>0~9</a:t>
            </a:r>
            <a:r>
              <a:rPr lang="zh-CN" altLang="en-US" dirty="0" smtClean="0"/>
              <a:t>，共是十个节点）</a:t>
            </a:r>
            <a:endParaRPr lang="en-US" altLang="zh-CN" dirty="0" smtClean="0"/>
          </a:p>
          <a:p>
            <a:r>
              <a:rPr lang="en-US" altLang="zh-CN" dirty="0" smtClean="0"/>
              <a:t>3</a:t>
            </a:r>
            <a:r>
              <a:rPr lang="zh-CN" altLang="en-US" dirty="0" smtClean="0"/>
              <a:t>、隐藏层越多在学习过程中可以学习到更多的细节，有利于提高准确度，但是降低了学习和判断的效率，所以在设计神经网络的过程中要权衡一下需求；</a:t>
            </a:r>
            <a:endParaRPr lang="en-US" altLang="zh-CN" dirty="0" smtClean="0"/>
          </a:p>
          <a:p>
            <a:r>
              <a:rPr lang="en-US" altLang="zh-CN" dirty="0" smtClean="0"/>
              <a:t>4</a:t>
            </a:r>
            <a:r>
              <a:rPr lang="zh-CN" altLang="en-US" dirty="0" smtClean="0"/>
              <a:t>、这种对于多层神经网络的训练学习被称为深度学习</a:t>
            </a:r>
            <a:endParaRPr lang="en-US" altLang="zh-CN" dirty="0" smtClean="0"/>
          </a:p>
          <a:p>
            <a:r>
              <a:rPr lang="en-US" altLang="zh-CN" dirty="0" smtClean="0"/>
              <a:t>5</a:t>
            </a:r>
            <a:r>
              <a:rPr lang="zh-CN" altLang="en-US" dirty="0" smtClean="0"/>
              <a:t>、数据每经历一层神经网络会提取到一些特征，为了下一层提取数据来源</a:t>
            </a:r>
            <a:endParaRPr lang="en-US" altLang="zh-CN" dirty="0" smtClean="0"/>
          </a:p>
          <a:p>
            <a:r>
              <a:rPr lang="en-US" altLang="zh-CN" dirty="0" smtClean="0"/>
              <a:t>6</a:t>
            </a:r>
            <a:r>
              <a:rPr lang="zh-CN" altLang="en-US" dirty="0" smtClean="0"/>
              <a:t>、在</a:t>
            </a:r>
            <a:r>
              <a:rPr lang="zh-CN" altLang="en-US" dirty="0"/>
              <a:t>卷积神经网</a:t>
            </a:r>
            <a:r>
              <a:rPr lang="zh-CN" altLang="en-US" dirty="0" smtClean="0"/>
              <a:t>中，每一个神经元节点变成了卷积块，卷积更有利于视觉图像识别</a:t>
            </a:r>
            <a:endParaRPr lang="en-US" altLang="zh-CN" dirty="0" smtClean="0"/>
          </a:p>
          <a:p>
            <a:endParaRPr lang="en-US" altLang="zh-CN" dirty="0"/>
          </a:p>
        </p:txBody>
      </p:sp>
      <p:pic>
        <p:nvPicPr>
          <p:cNvPr id="6"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92224" y="1299774"/>
            <a:ext cx="3856465" cy="18411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3933057"/>
            <a:ext cx="3644788" cy="19880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完整的神经网络</a:t>
            </a:r>
            <a:endParaRPr lang="zh-CN" altLang="en-US" dirty="0"/>
          </a:p>
        </p:txBody>
      </p:sp>
      <p:pic>
        <p:nvPicPr>
          <p:cNvPr id="2050" name="Picture 2" descr="D:\360安全浏览器下载\v2-6fac69d2abab24639943ebaab0b70bde_720w.jpg"/>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4572000" y="1268760"/>
            <a:ext cx="4242767" cy="2751906"/>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605389" y="1567798"/>
            <a:ext cx="3174523" cy="2308324"/>
          </a:xfrm>
          <a:prstGeom prst="rect">
            <a:avLst/>
          </a:prstGeom>
        </p:spPr>
        <p:txBody>
          <a:bodyPr wrap="square">
            <a:spAutoFit/>
          </a:bodyPr>
          <a:lstStyle/>
          <a:p>
            <a:r>
              <a:rPr lang="zh-CN" altLang="en-US" dirty="0" smtClean="0"/>
              <a:t>包含输入层</a:t>
            </a:r>
            <a:r>
              <a:rPr lang="zh-CN" altLang="en-US" dirty="0"/>
              <a:t>、输出层、隐藏层</a:t>
            </a:r>
            <a:endParaRPr lang="en-US" altLang="zh-CN" dirty="0" smtClean="0"/>
          </a:p>
          <a:p>
            <a:r>
              <a:rPr lang="en-US" altLang="zh-CN" dirty="0" smtClean="0"/>
              <a:t>1</a:t>
            </a:r>
            <a:r>
              <a:rPr lang="zh-CN" altLang="en-US" dirty="0" smtClean="0"/>
              <a:t>、首先 数据通过输入层输入，流入到隐藏层</a:t>
            </a:r>
            <a:endParaRPr lang="en-US" altLang="zh-CN" dirty="0" smtClean="0"/>
          </a:p>
          <a:p>
            <a:r>
              <a:rPr lang="en-US" altLang="zh-CN" dirty="0" smtClean="0"/>
              <a:t>2</a:t>
            </a:r>
            <a:r>
              <a:rPr lang="zh-CN" altLang="en-US" dirty="0" smtClean="0"/>
              <a:t>、隐藏层中有多层神经网络组成，一般</a:t>
            </a:r>
            <a:endParaRPr lang="en-US" altLang="zh-CN" dirty="0"/>
          </a:p>
          <a:p>
            <a:endParaRPr lang="en-US" altLang="zh-CN" dirty="0" smtClean="0"/>
          </a:p>
          <a:p>
            <a:endParaRPr lang="en-US" altLang="zh-CN" dirty="0"/>
          </a:p>
          <a:p>
            <a:endParaRPr lang="zh-CN" altLang="en-US" dirty="0"/>
          </a:p>
        </p:txBody>
      </p:sp>
      <p:pic>
        <p:nvPicPr>
          <p:cNvPr id="1029"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39952" y="4581128"/>
            <a:ext cx="4869660" cy="21009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605387" y="4440863"/>
            <a:ext cx="3174523" cy="1200329"/>
          </a:xfrm>
          <a:prstGeom prst="rect">
            <a:avLst/>
          </a:prstGeom>
        </p:spPr>
        <p:txBody>
          <a:bodyPr wrap="square">
            <a:spAutoFit/>
          </a:bodyPr>
          <a:lstStyle/>
          <a:p>
            <a:r>
              <a:rPr lang="zh-CN" altLang="en-US" dirty="0" smtClean="0"/>
              <a:t>此处是卷积扫描图片的图形展示</a:t>
            </a:r>
            <a:endParaRPr lang="en-US" altLang="zh-CN" dirty="0" smtClean="0"/>
          </a:p>
          <a:p>
            <a:endParaRPr lang="en-US" altLang="zh-CN" dirty="0"/>
          </a:p>
          <a:p>
            <a:endParaRPr lang="zh-CN" altLang="en-US" dirty="0"/>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7652</Words>
  <Application>WPS 演示</Application>
  <PresentationFormat>全屏显示(4:3)</PresentationFormat>
  <Paragraphs>481</Paragraphs>
  <Slides>63</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63</vt:i4>
      </vt:variant>
    </vt:vector>
  </HeadingPairs>
  <TitlesOfParts>
    <vt:vector size="71" baseType="lpstr">
      <vt:lpstr>Arial</vt:lpstr>
      <vt:lpstr>宋体</vt:lpstr>
      <vt:lpstr>Wingdings</vt:lpstr>
      <vt:lpstr>Courier New</vt:lpstr>
      <vt:lpstr>Calibri</vt:lpstr>
      <vt:lpstr>微软雅黑</vt:lpstr>
      <vt:lpstr>Arial Unicode MS</vt:lpstr>
      <vt:lpstr>Office 主题</vt:lpstr>
      <vt:lpstr>CNN手写数字识别</vt:lpstr>
      <vt:lpstr>目录</vt:lpstr>
      <vt:lpstr>数据集</vt:lpstr>
      <vt:lpstr>数据预处理</vt:lpstr>
      <vt:lpstr>神经元</vt:lpstr>
      <vt:lpstr>神经元的内部计算</vt:lpstr>
      <vt:lpstr>本质</vt:lpstr>
      <vt:lpstr>神经网络</vt:lpstr>
      <vt:lpstr>完整的神经网络</vt:lpstr>
      <vt:lpstr>神经网络的内部计算</vt:lpstr>
      <vt:lpstr>数字识别的神经网络结构</vt:lpstr>
      <vt:lpstr>Flatten</vt:lpstr>
      <vt:lpstr>CNN卷积网络</vt:lpstr>
      <vt:lpstr>流程</vt:lpstr>
      <vt:lpstr>问题</vt:lpstr>
      <vt:lpstr>Cnn参数介绍</vt:lpstr>
      <vt:lpstr>PowerPoint 演示文稿</vt:lpstr>
      <vt:lpstr>卷积扫描图片</vt:lpstr>
      <vt:lpstr>卷积</vt:lpstr>
      <vt:lpstr>卷积的计算方式</vt:lpstr>
      <vt:lpstr>池化函数</vt:lpstr>
      <vt:lpstr>池化</vt:lpstr>
      <vt:lpstr>激活层</vt:lpstr>
      <vt:lpstr>激活函数</vt:lpstr>
      <vt:lpstr>激活函数</vt:lpstr>
      <vt:lpstr>sigmoid</vt:lpstr>
      <vt:lpstr>Sigmoid&amp;softMax</vt:lpstr>
      <vt:lpstr>PowerPoint 演示文稿</vt:lpstr>
      <vt:lpstr>模型在计算什么？ </vt:lpstr>
      <vt:lpstr>回顾求导</vt:lpstr>
      <vt:lpstr>损失函数 </vt:lpstr>
      <vt:lpstr>损失函数</vt:lpstr>
      <vt:lpstr>方差求导</vt:lpstr>
      <vt:lpstr>PowerPoint 演示文稿</vt:lpstr>
      <vt:lpstr>PowerPoint 演示文稿</vt:lpstr>
      <vt:lpstr>交叉熵误差</vt:lpstr>
      <vt:lpstr>交叉熵误差的导数</vt:lpstr>
      <vt:lpstr>在神经网络的用法</vt:lpstr>
      <vt:lpstr>什么是梯度下降算法</vt:lpstr>
      <vt:lpstr>梯度下降的计算</vt:lpstr>
      <vt:lpstr>特殊情况</vt:lpstr>
      <vt:lpstr> 多为线性回归</vt:lpstr>
      <vt:lpstr>PowerPoint 演示文稿</vt:lpstr>
      <vt:lpstr> 多为线性回归（笔记备份）</vt:lpstr>
      <vt:lpstr>正向传播</vt:lpstr>
      <vt:lpstr>反向传播</vt:lpstr>
      <vt:lpstr>链式法则和计算图</vt:lpstr>
      <vt:lpstr>激活函数层的反向传播</vt:lpstr>
      <vt:lpstr>激活函数层的反向传播</vt:lpstr>
      <vt:lpstr>Affine Layer</vt:lpstr>
      <vt:lpstr>仿射变换</vt:lpstr>
      <vt:lpstr>　Softmax-with-Loss 层</vt:lpstr>
      <vt:lpstr>反向传播</vt:lpstr>
      <vt:lpstr>交叉熵函数 </vt:lpstr>
      <vt:lpstr>softmax 函数推导过程</vt:lpstr>
      <vt:lpstr>理解</vt:lpstr>
      <vt:lpstr>优化器(Optimizer)</vt:lpstr>
      <vt:lpstr>Tensoflow内封装的训练函数 </vt:lpstr>
      <vt:lpstr>生成模型model</vt:lpstr>
      <vt:lpstr>模型的训练</vt:lpstr>
      <vt:lpstr>进行预测predict </vt:lpstr>
      <vt:lpstr>矩阵计算</vt:lpstr>
      <vt:lpstr>资料</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前端CNN手写数字识别</dc:title>
  <dc:creator>郭煐楠</dc:creator>
  <cp:lastModifiedBy>90243</cp:lastModifiedBy>
  <cp:revision>175</cp:revision>
  <dcterms:created xsi:type="dcterms:W3CDTF">2021-07-06T17:03:00Z</dcterms:created>
  <dcterms:modified xsi:type="dcterms:W3CDTF">2021-07-27T06:10:13Z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GSEDS_TWMT">
    <vt:lpwstr>d46a6755_b77b54e0_3cfe6035b3e8ac68e23c44f2c44fa794740a598a438380a1f1a121e064eb452a</vt:lpwstr>
  </property>
  <property fmtid="{D5CDD505-2E9C-101B-9397-08002B2CF9AE}" pid="3" name="GSEDS_HWMT_d46a6755">
    <vt:lpwstr>f2459737_mFV3wz84JCk1PspNk3v9r2/nHoY=_8QYrr2J+YT02P91KkHb8rQYP9QucAPShVA70uFBcJIFgGqSYqyyVAoLbAu62kl/nTUrpcnExOZhEyuR52eEGe48ylg==_974c4984</vt:lpwstr>
  </property>
  <property fmtid="{D5CDD505-2E9C-101B-9397-08002B2CF9AE}" pid="4" name="KSOProductBuildVer">
    <vt:lpwstr>2052-11.1.0.10314</vt:lpwstr>
  </property>
</Properties>
</file>